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notesMasterIdLst>
    <p:notesMasterId r:id="rId13"/>
  </p:notesMasterIdLst>
  <p:sldIdLst>
    <p:sldId id="257" r:id="rId2"/>
    <p:sldId id="263" r:id="rId3"/>
    <p:sldId id="291" r:id="rId4"/>
    <p:sldId id="261" r:id="rId5"/>
    <p:sldId id="259" r:id="rId6"/>
    <p:sldId id="267" r:id="rId7"/>
    <p:sldId id="273" r:id="rId8"/>
    <p:sldId id="269" r:id="rId9"/>
    <p:sldId id="286" r:id="rId10"/>
    <p:sldId id="290" r:id="rId11"/>
    <p:sldId id="265" r:id="rId12"/>
  </p:sldIdLst>
  <p:sldSz cx="9144000" cy="6858000" type="screen4x3"/>
  <p:notesSz cx="6797675" cy="9926638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6378" autoAdjust="0"/>
    <p:restoredTop sz="94660"/>
  </p:normalViewPr>
  <p:slideViewPr>
    <p:cSldViewPr>
      <p:cViewPr>
        <p:scale>
          <a:sx n="100" d="100"/>
          <a:sy n="100" d="100"/>
        </p:scale>
        <p:origin x="-72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29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CB7132F2-0022-42F3-B3E6-CC52509F5682}" type="datetimeFigureOut">
              <a:rPr lang="es-ES"/>
              <a:pPr>
                <a:defRPr/>
              </a:pPr>
              <a:t>15/09/2015</a:t>
            </a:fld>
            <a:endParaRPr lang="es-ES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5988" y="744538"/>
            <a:ext cx="4965700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58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14875"/>
            <a:ext cx="5438775" cy="446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noProof="0" smtClean="0"/>
              <a:t>Haga clic para modificar el estilo de texto del patrón</a:t>
            </a:r>
          </a:p>
          <a:p>
            <a:pPr lvl="1"/>
            <a:r>
              <a:rPr lang="es-ES" noProof="0" smtClean="0"/>
              <a:t>Segundo nivel</a:t>
            </a:r>
          </a:p>
          <a:p>
            <a:pPr lvl="2"/>
            <a:r>
              <a:rPr lang="es-ES" noProof="0" smtClean="0"/>
              <a:t>Tercer nivel</a:t>
            </a:r>
          </a:p>
          <a:p>
            <a:pPr lvl="3"/>
            <a:r>
              <a:rPr lang="es-ES" noProof="0" smtClean="0"/>
              <a:t>Cuarto nivel</a:t>
            </a:r>
          </a:p>
          <a:p>
            <a:pPr lvl="4"/>
            <a:r>
              <a:rPr lang="es-ES" noProof="0" smtClean="0"/>
              <a:t>Quinto nivel</a:t>
            </a:r>
          </a:p>
        </p:txBody>
      </p:sp>
      <p:sp>
        <p:nvSpPr>
          <p:cNvPr id="2458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2458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132E3086-8E45-439D-B663-AA1839140A03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4769089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D10CA45-4CC3-406D-85B6-E9CEB13D06CD}" type="datetime1">
              <a:rPr lang="es-ES" smtClean="0"/>
              <a:pPr>
                <a:defRPr/>
              </a:pPr>
              <a:t>15/09/2015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C873534-DE7C-4936-BBC3-BAF9A7D8D004}" type="slidenum">
              <a:rPr lang="es-ES" smtClean="0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A1DC49A-2E60-4CDE-AF8A-D55E689AEAE8}" type="datetime1">
              <a:rPr lang="es-ES" smtClean="0"/>
              <a:pPr>
                <a:defRPr/>
              </a:pPr>
              <a:t>15/09/2015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B810CE-F9C0-4BC2-85CD-312EFE92E9E2}" type="slidenum">
              <a:rPr lang="es-ES" smtClean="0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2293E86-CAF4-4CCC-9683-9D20E801C366}" type="datetime1">
              <a:rPr lang="es-ES" smtClean="0"/>
              <a:pPr>
                <a:defRPr/>
              </a:pPr>
              <a:t>15/09/2015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19509F4-2721-44BD-A4EB-34341A2142C2}" type="slidenum">
              <a:rPr lang="es-ES" smtClean="0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46F3E47-A41B-436C-9B33-59C077EC11FB}" type="datetime1">
              <a:rPr lang="es-ES" smtClean="0"/>
              <a:pPr>
                <a:defRPr/>
              </a:pPr>
              <a:t>15/09/2015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7E851A7-1B79-4743-B396-5B931F60ABA4}" type="slidenum">
              <a:rPr lang="es-ES" smtClean="0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86A5374-9805-4D93-9E52-91DC8408996F}" type="datetime1">
              <a:rPr lang="es-ES" smtClean="0"/>
              <a:pPr>
                <a:defRPr/>
              </a:pPr>
              <a:t>15/09/2015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E8D1742-D8FA-4448-ACFF-DA6AE4D24C74}" type="slidenum">
              <a:rPr lang="es-ES" smtClean="0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1B71C10-0FA4-43EF-946C-7017BE88453C}" type="datetime1">
              <a:rPr lang="es-ES" smtClean="0"/>
              <a:pPr>
                <a:defRPr/>
              </a:pPr>
              <a:t>15/09/2015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32089F1-A3D2-4600-993B-923B5E95BA53}" type="slidenum">
              <a:rPr lang="es-ES" smtClean="0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C3ABA16-54A1-4AC6-9F70-80F97A942D6F}" type="datetime1">
              <a:rPr lang="es-ES" smtClean="0"/>
              <a:pPr>
                <a:defRPr/>
              </a:pPr>
              <a:t>15/09/2015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1EBAD24-BCA6-4357-8436-53852CF33D0F}" type="slidenum">
              <a:rPr lang="es-ES" smtClean="0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1565591-AFD1-4CAF-965D-7A2876B4F72D}" type="datetime1">
              <a:rPr lang="es-ES" smtClean="0"/>
              <a:pPr>
                <a:defRPr/>
              </a:pPr>
              <a:t>15/09/2015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1756AF0-A92A-46AA-A6E1-E914CD0396AE}" type="slidenum">
              <a:rPr lang="es-ES" smtClean="0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72F3C56-2CA4-47FC-8B34-E42BF9919353}" type="datetime1">
              <a:rPr lang="es-ES" smtClean="0"/>
              <a:pPr>
                <a:defRPr/>
              </a:pPr>
              <a:t>15/09/2015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C785061-EA95-4F57-8D67-F2D2186A4482}" type="slidenum">
              <a:rPr lang="es-ES" smtClean="0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FF96478-9295-4742-AD31-B6CA44BADB0C}" type="datetime1">
              <a:rPr lang="es-ES" smtClean="0"/>
              <a:pPr>
                <a:defRPr/>
              </a:pPr>
              <a:t>15/09/2015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830F20A-DFBA-4AA1-A8FC-902FE5FD5FE1}" type="slidenum">
              <a:rPr lang="es-ES" smtClean="0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BD1E65D-2526-4A18-87C7-FC8B0BCD04E8}" type="datetime1">
              <a:rPr lang="es-ES" smtClean="0"/>
              <a:pPr>
                <a:defRPr/>
              </a:pPr>
              <a:t>15/09/2015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09D912A-60A3-4800-8726-AAA6A2E76784}" type="slidenum">
              <a:rPr lang="es-ES" smtClean="0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7EECBADA-3103-4758-AE10-62BEC18DF590}" type="datetime1">
              <a:rPr lang="es-ES" smtClean="0"/>
              <a:pPr>
                <a:defRPr/>
              </a:pPr>
              <a:t>15/09/2015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D7D79A0E-8D6F-487F-BCE5-8B8C8D6FF7E4}" type="slidenum">
              <a:rPr lang="es-ES" smtClean="0"/>
              <a:pPr>
                <a:defRPr/>
              </a:pPr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10" Type="http://schemas.openxmlformats.org/officeDocument/2006/relationships/image" Target="../media/image9.png"/><Relationship Id="rId4" Type="http://schemas.openxmlformats.org/officeDocument/2006/relationships/image" Target="../media/image3.jpeg"/><Relationship Id="rId9" Type="http://schemas.openxmlformats.org/officeDocument/2006/relationships/image" Target="../media/image8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hyperlink" Target="http://images.google.com/imgres?imgurl=http://www.tucineencasa.com/images/idiomas.jpg&amp;imgrefurl=http://foro.univision.com/t5/Amarte-es-mi-Pecado/CUANTOS-CUALES-IDIOMAS-HABLAN/m-p/45072683&amp;usg=__qSd4E8mmojl3GAnI_n3IpUGThV8=&amp;h=442&amp;w=479&amp;sz=26&amp;hl=es&amp;start=10&amp;zoom=1&amp;tbnid=nVrPPoPgBDnUvM:&amp;tbnh=119&amp;tbnw=129&amp;prev=/images?q=hablo+idiomas&amp;hl=es&amp;sa=G&amp;gbv=2&amp;tbs=isch:1&amp;itbs=1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wm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wm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oisanroque.es/" TargetMode="External"/><Relationship Id="rId2" Type="http://schemas.openxmlformats.org/officeDocument/2006/relationships/hyperlink" Target="http://www.mec.es/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gif"/><Relationship Id="rId4" Type="http://schemas.openxmlformats.org/officeDocument/2006/relationships/hyperlink" Target="mailto:11700081.edu@juntadeandalucia.es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es/url?sa=t&amp;source=web&amp;cd=17&amp;ved=0CEMQFjAGOAo&amp;url=http://es-la.facebook.com/pages/Escuela-Oficial-de-Idiomas-de-San-Roque/113459838670515&amp;ei=iUBvTtvzAsmohAfb8ZWrCQ&amp;usg=AFQjCNHVmKpA7ywPZeFvVIFCiNo5pHGfiQ" TargetMode="External"/><Relationship Id="rId2" Type="http://schemas.openxmlformats.org/officeDocument/2006/relationships/hyperlink" Target="mailto:aaeoisanroque@hotmail.com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8.jpeg"/><Relationship Id="rId4" Type="http://schemas.openxmlformats.org/officeDocument/2006/relationships/hyperlink" Target="http://www.eoisanroque.es/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 descr="edificio diego salina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372200" y="2204864"/>
            <a:ext cx="2520280" cy="309634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4338" name="2 CuadroTexto"/>
          <p:cNvSpPr txBox="1">
            <a:spLocks noChangeArrowheads="1"/>
          </p:cNvSpPr>
          <p:nvPr/>
        </p:nvSpPr>
        <p:spPr bwMode="auto">
          <a:xfrm>
            <a:off x="179513" y="428625"/>
            <a:ext cx="7488832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s-ES" sz="3200" b="1" dirty="0" smtClean="0">
                <a:solidFill>
                  <a:srgbClr val="00B0F0"/>
                </a:solidFill>
                <a:latin typeface="Calibri" pitchFamily="34" charset="0"/>
              </a:rPr>
              <a:t>      La EOI de San Roque te da la bienvenida al nuevo curso escolar</a:t>
            </a:r>
            <a:endParaRPr lang="es-ES" sz="3200" b="1" dirty="0">
              <a:solidFill>
                <a:srgbClr val="00B0F0"/>
              </a:solidFill>
              <a:latin typeface="Calibri" pitchFamily="34" charset="0"/>
            </a:endParaRPr>
          </a:p>
        </p:txBody>
      </p:sp>
      <p:pic>
        <p:nvPicPr>
          <p:cNvPr id="14339" name="Picture 5" descr="C:\Users\jerry\AppData\Local\Microsoft\Windows\Temporary Internet Files\Low\Content.IE5\S94REMSL\eoi-logoF3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3132936"/>
            <a:ext cx="2520280" cy="246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0 Imagen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1840" y="1844824"/>
            <a:ext cx="2736304" cy="1628204"/>
          </a:xfrm>
          <a:prstGeom prst="rect">
            <a:avLst/>
          </a:prstGeom>
        </p:spPr>
      </p:pic>
      <p:pic>
        <p:nvPicPr>
          <p:cNvPr id="10" name="0 Imagen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2240" y="5445224"/>
            <a:ext cx="1872208" cy="1288157"/>
          </a:xfrm>
          <a:prstGeom prst="rect">
            <a:avLst/>
          </a:prstGeom>
        </p:spPr>
      </p:pic>
      <p:pic>
        <p:nvPicPr>
          <p:cNvPr id="11" name="0 Imagen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5518150"/>
            <a:ext cx="2452370" cy="1339850"/>
          </a:xfrm>
          <a:prstGeom prst="rect">
            <a:avLst/>
          </a:prstGeom>
        </p:spPr>
      </p:pic>
      <p:pic>
        <p:nvPicPr>
          <p:cNvPr id="12" name="0 Imagen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1700808"/>
            <a:ext cx="2160290" cy="1360458"/>
          </a:xfrm>
          <a:prstGeom prst="rect">
            <a:avLst/>
          </a:prstGeom>
        </p:spPr>
      </p:pic>
      <p:pic>
        <p:nvPicPr>
          <p:cNvPr id="13" name="0 Imagen"/>
          <p:cNvPicPr/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8144" y="980728"/>
            <a:ext cx="3168352" cy="1134616"/>
          </a:xfrm>
          <a:prstGeom prst="rect">
            <a:avLst/>
          </a:prstGeom>
        </p:spPr>
      </p:pic>
      <p:pic>
        <p:nvPicPr>
          <p:cNvPr id="14" name="13 Imagen" descr="G:\PEN TOSHIBA\Pen León Azul 2\Logos- XXV Aniversario\juntadeandalucia.jpg"/>
          <p:cNvPicPr/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8344" y="0"/>
            <a:ext cx="1295400" cy="1203960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14 Imagen" descr="untitled 2.pn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3347864" y="4005064"/>
            <a:ext cx="2585170" cy="2455912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7030A0"/>
                </a:solidFill>
              </a:rPr>
              <a:t>Site du </a:t>
            </a:r>
            <a:r>
              <a:rPr lang="en-GB" dirty="0" err="1" smtClean="0">
                <a:solidFill>
                  <a:srgbClr val="7030A0"/>
                </a:solidFill>
              </a:rPr>
              <a:t>professeur</a:t>
            </a:r>
            <a:endParaRPr lang="en-GB" dirty="0">
              <a:solidFill>
                <a:srgbClr val="7030A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smtClean="0"/>
              <a:t>- </a:t>
            </a:r>
            <a:r>
              <a:rPr lang="en-GB" dirty="0" smtClean="0"/>
              <a:t>nico1-eoisanroque</a:t>
            </a:r>
            <a:endParaRPr lang="en-GB" dirty="0"/>
          </a:p>
          <a:p>
            <a:pPr marL="0" indent="0">
              <a:buNone/>
            </a:pPr>
            <a:r>
              <a:rPr lang="en-GB" dirty="0" err="1" smtClean="0"/>
              <a:t>Choisissez</a:t>
            </a:r>
            <a:r>
              <a:rPr lang="en-GB" dirty="0" smtClean="0"/>
              <a:t> </a:t>
            </a:r>
            <a:r>
              <a:rPr lang="en-GB" dirty="0" err="1" smtClean="0"/>
              <a:t>niveau</a:t>
            </a:r>
            <a:r>
              <a:rPr lang="en-GB" dirty="0" smtClean="0"/>
              <a:t>, </a:t>
            </a:r>
            <a:r>
              <a:rPr lang="en-GB" dirty="0" err="1" smtClean="0"/>
              <a:t>compétence</a:t>
            </a:r>
            <a:r>
              <a:rPr lang="en-GB" dirty="0" smtClean="0"/>
              <a:t>, </a:t>
            </a:r>
            <a:r>
              <a:rPr lang="en-GB" dirty="0" err="1" smtClean="0"/>
              <a:t>conjugueur</a:t>
            </a:r>
            <a:r>
              <a:rPr lang="en-GB" dirty="0" smtClean="0"/>
              <a:t>, </a:t>
            </a:r>
            <a:r>
              <a:rPr lang="en-GB" dirty="0" err="1" smtClean="0"/>
              <a:t>prononciateur</a:t>
            </a:r>
            <a:r>
              <a:rPr lang="en-GB" dirty="0" smtClean="0"/>
              <a:t>, </a:t>
            </a:r>
            <a:r>
              <a:rPr lang="en-GB" dirty="0" err="1" smtClean="0"/>
              <a:t>correcteur</a:t>
            </a:r>
            <a:r>
              <a:rPr lang="en-GB" dirty="0" smtClean="0"/>
              <a:t>, </a:t>
            </a:r>
            <a:r>
              <a:rPr lang="en-GB" dirty="0" err="1" smtClean="0"/>
              <a:t>conseils</a:t>
            </a:r>
            <a:r>
              <a:rPr lang="en-GB" dirty="0" smtClean="0"/>
              <a:t>, </a:t>
            </a:r>
            <a:r>
              <a:rPr lang="en-GB" dirty="0" err="1" smtClean="0"/>
              <a:t>recherches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02998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1" name="4 Imagen" descr="CUIDEMOS LA ESCUELA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00694" y="4214818"/>
            <a:ext cx="3143250" cy="204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842" name="1 Título"/>
          <p:cNvSpPr>
            <a:spLocks noGrp="1"/>
          </p:cNvSpPr>
          <p:nvPr>
            <p:ph type="title"/>
          </p:nvPr>
        </p:nvSpPr>
        <p:spPr>
          <a:xfrm>
            <a:off x="457200" y="285728"/>
            <a:ext cx="8229600" cy="928694"/>
          </a:xfrm>
        </p:spPr>
        <p:txBody>
          <a:bodyPr>
            <a:normAutofit/>
          </a:bodyPr>
          <a:lstStyle/>
          <a:p>
            <a:r>
              <a:rPr lang="es-ES" sz="3200" b="1" dirty="0" smtClean="0"/>
              <a:t>ESCUELA OFICIAL DE IDIOMAS DE SAN ROQUE</a:t>
            </a:r>
          </a:p>
        </p:txBody>
      </p:sp>
      <p:sp>
        <p:nvSpPr>
          <p:cNvPr id="28675" name="2 Marcador de contenido"/>
          <p:cNvSpPr>
            <a:spLocks noGrp="1"/>
          </p:cNvSpPr>
          <p:nvPr>
            <p:ph idx="1"/>
          </p:nvPr>
        </p:nvSpPr>
        <p:spPr>
          <a:xfrm>
            <a:off x="457200" y="1785926"/>
            <a:ext cx="8229600" cy="4340237"/>
          </a:xfrm>
        </p:spPr>
        <p:txBody>
          <a:bodyPr/>
          <a:lstStyle/>
          <a:p>
            <a:pPr>
              <a:defRPr/>
            </a:pPr>
            <a:r>
              <a:rPr lang="es-ES" sz="2800" dirty="0" smtClean="0">
                <a:solidFill>
                  <a:schemeClr val="bg1">
                    <a:lumMod val="50000"/>
                  </a:schemeClr>
                </a:solidFill>
              </a:rPr>
              <a:t>un espacio de respeto</a:t>
            </a:r>
          </a:p>
          <a:p>
            <a:pPr>
              <a:defRPr/>
            </a:pPr>
            <a:r>
              <a:rPr lang="es-ES" sz="2800" dirty="0" smtClean="0">
                <a:solidFill>
                  <a:schemeClr val="bg1">
                    <a:lumMod val="50000"/>
                  </a:schemeClr>
                </a:solidFill>
              </a:rPr>
              <a:t>compañerismo</a:t>
            </a:r>
          </a:p>
          <a:p>
            <a:pPr>
              <a:defRPr/>
            </a:pPr>
            <a:r>
              <a:rPr lang="es-ES" sz="2800" dirty="0" smtClean="0">
                <a:solidFill>
                  <a:schemeClr val="bg1">
                    <a:lumMod val="50000"/>
                  </a:schemeClr>
                </a:solidFill>
              </a:rPr>
              <a:t>puntualidad</a:t>
            </a:r>
          </a:p>
          <a:p>
            <a:pPr>
              <a:defRPr/>
            </a:pPr>
            <a:r>
              <a:rPr lang="es-ES" sz="2800" dirty="0" smtClean="0">
                <a:solidFill>
                  <a:schemeClr val="bg1">
                    <a:lumMod val="50000"/>
                  </a:schemeClr>
                </a:solidFill>
              </a:rPr>
              <a:t>móviles apagados</a:t>
            </a:r>
          </a:p>
          <a:p>
            <a:pPr>
              <a:defRPr/>
            </a:pPr>
            <a:r>
              <a:rPr lang="es-ES" sz="2800" dirty="0" smtClean="0">
                <a:solidFill>
                  <a:schemeClr val="bg1">
                    <a:lumMod val="50000"/>
                  </a:schemeClr>
                </a:solidFill>
              </a:rPr>
              <a:t>… y a disfrutar aprendiendo</a:t>
            </a:r>
          </a:p>
          <a:p>
            <a:pPr>
              <a:defRPr/>
            </a:pPr>
            <a:endParaRPr lang="es-ES" dirty="0" smtClean="0"/>
          </a:p>
          <a:p>
            <a:pPr>
              <a:defRPr/>
            </a:pPr>
            <a:endParaRPr lang="es-ES" dirty="0" smtClean="0"/>
          </a:p>
        </p:txBody>
      </p:sp>
      <p:pic>
        <p:nvPicPr>
          <p:cNvPr id="35844" name="3 Imagen" descr="MOVIL APAGADO.bmp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43702" y="1285860"/>
            <a:ext cx="22860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46" name="Picture 16" descr="Aprendiendo%20idiomas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85786" y="4357694"/>
            <a:ext cx="3816350" cy="223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 descr="http://t3.gstatic.com/images?q=tbn:ANd9GcQhRS7rRX3P3TuOVbpfGLjkryDE_xNUgZST-T7zcxoIK4VwO0AOtA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143372" y="1500174"/>
            <a:ext cx="2266950" cy="201930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1 Título"/>
          <p:cNvSpPr>
            <a:spLocks noGrp="1"/>
          </p:cNvSpPr>
          <p:nvPr>
            <p:ph type="title"/>
          </p:nvPr>
        </p:nvSpPr>
        <p:spPr>
          <a:xfrm>
            <a:off x="0" y="1556792"/>
            <a:ext cx="8748464" cy="1080120"/>
          </a:xfrm>
        </p:spPr>
        <p:txBody>
          <a:bodyPr>
            <a:normAutofit fontScale="90000"/>
          </a:bodyPr>
          <a:lstStyle/>
          <a:p>
            <a:pPr algn="l">
              <a:defRPr/>
            </a:pPr>
            <a:r>
              <a:rPr lang="es-ES" sz="3200" b="1" dirty="0" smtClean="0"/>
              <a:t/>
            </a:r>
            <a:br>
              <a:rPr lang="es-ES" sz="3200" b="1" dirty="0" smtClean="0"/>
            </a:br>
            <a:r>
              <a:rPr lang="es-ES" sz="3200" b="1" dirty="0" smtClean="0"/>
              <a:t>ESCUELA OFICIAL DE IDIOMAS DE SAN ROQUE</a:t>
            </a:r>
            <a:r>
              <a:rPr lang="es-ES" sz="4000" b="1" dirty="0" smtClean="0"/>
              <a:t/>
            </a:r>
            <a:br>
              <a:rPr lang="es-ES" sz="4000" b="1" dirty="0" smtClean="0"/>
            </a:br>
            <a:r>
              <a:rPr lang="es-ES" sz="2700" b="1" u="sng" dirty="0" smtClean="0">
                <a:solidFill>
                  <a:srgbClr val="FF0000"/>
                </a:solidFill>
              </a:rPr>
              <a:t>ALUMNADO</a:t>
            </a:r>
            <a:r>
              <a:rPr lang="es-ES" sz="2400" dirty="0" smtClean="0"/>
              <a:t/>
            </a:r>
            <a:br>
              <a:rPr lang="es-ES" sz="2400" dirty="0" smtClean="0"/>
            </a:br>
            <a:r>
              <a:rPr lang="es-ES" sz="2400" b="1" dirty="0" smtClean="0">
                <a:solidFill>
                  <a:srgbClr val="FF0000"/>
                </a:solidFill>
                <a:latin typeface="+mn-lt"/>
                <a:cs typeface="Aharoni" pitchFamily="2" charset="-79"/>
              </a:rPr>
              <a:t>* INGLÉS PRESENCIAL 579 </a:t>
            </a:r>
            <a:r>
              <a:rPr lang="es-ES" sz="2400" b="1" dirty="0" smtClean="0">
                <a:solidFill>
                  <a:srgbClr val="0070C0"/>
                </a:solidFill>
                <a:latin typeface="+mn-lt"/>
                <a:cs typeface="Aharoni" pitchFamily="2" charset="-79"/>
              </a:rPr>
              <a:t>(679)</a:t>
            </a:r>
            <a:r>
              <a:rPr lang="es-ES" sz="2400" dirty="0" smtClean="0">
                <a:solidFill>
                  <a:srgbClr val="0070C0"/>
                </a:solidFill>
                <a:latin typeface="+mn-lt"/>
                <a:cs typeface="Aharoni" pitchFamily="2" charset="-79"/>
              </a:rPr>
              <a:t/>
            </a:r>
            <a:br>
              <a:rPr lang="es-ES" sz="2400" dirty="0" smtClean="0">
                <a:solidFill>
                  <a:srgbClr val="0070C0"/>
                </a:solidFill>
                <a:latin typeface="+mn-lt"/>
                <a:cs typeface="Aharoni" pitchFamily="2" charset="-79"/>
              </a:rPr>
            </a:br>
            <a:r>
              <a:rPr lang="es-ES" sz="2400" b="1" dirty="0">
                <a:solidFill>
                  <a:srgbClr val="FF0000"/>
                </a:solidFill>
                <a:latin typeface="+mn-lt"/>
                <a:cs typeface="Aharoni" pitchFamily="2" charset="-79"/>
              </a:rPr>
              <a:t>* INGLÉS CAL </a:t>
            </a:r>
            <a:r>
              <a:rPr lang="es-ES" sz="2400" b="1" dirty="0" smtClean="0">
                <a:solidFill>
                  <a:srgbClr val="FF0000"/>
                </a:solidFill>
                <a:latin typeface="+mn-lt"/>
                <a:cs typeface="Aharoni" pitchFamily="2" charset="-79"/>
              </a:rPr>
              <a:t>56 </a:t>
            </a:r>
            <a:r>
              <a:rPr lang="es-ES" sz="2400" b="1" dirty="0" smtClean="0">
                <a:solidFill>
                  <a:srgbClr val="0070C0"/>
                </a:solidFill>
                <a:latin typeface="+mn-lt"/>
                <a:cs typeface="Aharoni" pitchFamily="2" charset="-79"/>
              </a:rPr>
              <a:t>(75)</a:t>
            </a:r>
            <a:r>
              <a:rPr lang="es-ES" sz="2400" b="1" dirty="0">
                <a:solidFill>
                  <a:srgbClr val="0070C0"/>
                </a:solidFill>
                <a:latin typeface="+mn-lt"/>
                <a:cs typeface="Aharoni" pitchFamily="2" charset="-79"/>
              </a:rPr>
              <a:t/>
            </a:r>
            <a:br>
              <a:rPr lang="es-ES" sz="2400" b="1" dirty="0">
                <a:solidFill>
                  <a:srgbClr val="0070C0"/>
                </a:solidFill>
                <a:latin typeface="+mn-lt"/>
                <a:cs typeface="Aharoni" pitchFamily="2" charset="-79"/>
              </a:rPr>
            </a:br>
            <a:r>
              <a:rPr lang="es-ES" sz="2400" b="1" dirty="0">
                <a:solidFill>
                  <a:srgbClr val="FF0000"/>
                </a:solidFill>
                <a:latin typeface="+mn-lt"/>
                <a:cs typeface="Aharoni" pitchFamily="2" charset="-79"/>
              </a:rPr>
              <a:t>* INGLÉS SEMI </a:t>
            </a:r>
            <a:r>
              <a:rPr lang="es-ES" sz="2400" b="1" dirty="0" smtClean="0">
                <a:solidFill>
                  <a:srgbClr val="FF0000"/>
                </a:solidFill>
                <a:latin typeface="+mn-lt"/>
                <a:cs typeface="Aharoni" pitchFamily="2" charset="-79"/>
              </a:rPr>
              <a:t>182 </a:t>
            </a:r>
            <a:r>
              <a:rPr lang="es-ES" sz="2400" b="1" dirty="0" smtClean="0">
                <a:solidFill>
                  <a:srgbClr val="0070C0"/>
                </a:solidFill>
                <a:latin typeface="+mn-lt"/>
                <a:cs typeface="Aharoni" pitchFamily="2" charset="-79"/>
              </a:rPr>
              <a:t>(192)</a:t>
            </a:r>
            <a:r>
              <a:rPr lang="es-ES" sz="2400" dirty="0" smtClean="0">
                <a:solidFill>
                  <a:schemeClr val="bg1">
                    <a:lumMod val="50000"/>
                  </a:schemeClr>
                </a:solidFill>
                <a:latin typeface="+mn-lt"/>
                <a:cs typeface="Aharoni" pitchFamily="2" charset="-79"/>
              </a:rPr>
              <a:t>	</a:t>
            </a:r>
            <a:br>
              <a:rPr lang="es-ES" sz="2400" dirty="0" smtClean="0">
                <a:solidFill>
                  <a:schemeClr val="bg1">
                    <a:lumMod val="50000"/>
                  </a:schemeClr>
                </a:solidFill>
                <a:latin typeface="+mn-lt"/>
                <a:cs typeface="Aharoni" pitchFamily="2" charset="-79"/>
              </a:rPr>
            </a:br>
            <a:r>
              <a:rPr lang="es-ES" sz="2400" b="1" dirty="0" smtClean="0">
                <a:solidFill>
                  <a:srgbClr val="FF0000"/>
                </a:solidFill>
                <a:latin typeface="+mn-lt"/>
                <a:cs typeface="Aharoni" pitchFamily="2" charset="-79"/>
              </a:rPr>
              <a:t>* FRANCÉS 104 </a:t>
            </a:r>
            <a:r>
              <a:rPr lang="es-ES" sz="2400" b="1" dirty="0" smtClean="0">
                <a:solidFill>
                  <a:srgbClr val="0070C0"/>
                </a:solidFill>
                <a:latin typeface="+mn-lt"/>
                <a:cs typeface="Aharoni" pitchFamily="2" charset="-79"/>
              </a:rPr>
              <a:t>(150)</a:t>
            </a:r>
            <a:br>
              <a:rPr lang="es-ES" sz="2400" b="1" dirty="0" smtClean="0">
                <a:solidFill>
                  <a:srgbClr val="0070C0"/>
                </a:solidFill>
                <a:latin typeface="+mn-lt"/>
                <a:cs typeface="Aharoni" pitchFamily="2" charset="-79"/>
              </a:rPr>
            </a:br>
            <a:r>
              <a:rPr lang="es-ES" sz="2400" b="1" dirty="0" smtClean="0">
                <a:solidFill>
                  <a:srgbClr val="FF0000"/>
                </a:solidFill>
                <a:latin typeface="+mn-lt"/>
                <a:cs typeface="Aharoni" pitchFamily="2" charset="-79"/>
              </a:rPr>
              <a:t>* FRANCÉS SEMI 31</a:t>
            </a:r>
            <a:r>
              <a:rPr lang="es-ES" sz="2400" b="1" dirty="0">
                <a:solidFill>
                  <a:srgbClr val="FF0000"/>
                </a:solidFill>
                <a:latin typeface="+mn-lt"/>
                <a:cs typeface="Aharoni" pitchFamily="2" charset="-79"/>
              </a:rPr>
              <a:t/>
            </a:r>
            <a:br>
              <a:rPr lang="es-ES" sz="2400" b="1" dirty="0">
                <a:solidFill>
                  <a:srgbClr val="FF0000"/>
                </a:solidFill>
                <a:latin typeface="+mn-lt"/>
                <a:cs typeface="Aharoni" pitchFamily="2" charset="-79"/>
              </a:rPr>
            </a:br>
            <a:r>
              <a:rPr lang="es-ES" sz="2400" b="1" dirty="0" smtClean="0">
                <a:solidFill>
                  <a:srgbClr val="FF0000"/>
                </a:solidFill>
                <a:latin typeface="+mn-lt"/>
                <a:cs typeface="Aharoni" pitchFamily="2" charset="-79"/>
              </a:rPr>
              <a:t>* ALEMÁN 92 </a:t>
            </a:r>
            <a:r>
              <a:rPr lang="es-ES" sz="2400" b="1" dirty="0" smtClean="0">
                <a:solidFill>
                  <a:srgbClr val="0070C0"/>
                </a:solidFill>
                <a:latin typeface="+mn-lt"/>
                <a:cs typeface="Aharoni" pitchFamily="2" charset="-79"/>
              </a:rPr>
              <a:t>(98)</a:t>
            </a:r>
            <a:br>
              <a:rPr lang="es-ES" sz="2400" b="1" dirty="0" smtClean="0">
                <a:solidFill>
                  <a:srgbClr val="0070C0"/>
                </a:solidFill>
                <a:latin typeface="+mn-lt"/>
                <a:cs typeface="Aharoni" pitchFamily="2" charset="-79"/>
              </a:rPr>
            </a:br>
            <a:r>
              <a:rPr lang="es-ES" sz="2400" b="1" dirty="0" smtClean="0">
                <a:solidFill>
                  <a:srgbClr val="FF0000"/>
                </a:solidFill>
                <a:latin typeface="+mn-lt"/>
                <a:cs typeface="Aharoni" pitchFamily="2" charset="-79"/>
              </a:rPr>
              <a:t>* ALEMÁN SEMI 48 </a:t>
            </a:r>
            <a:r>
              <a:rPr lang="es-ES" sz="2400" b="1" dirty="0" smtClean="0">
                <a:solidFill>
                  <a:srgbClr val="0070C0"/>
                </a:solidFill>
                <a:latin typeface="+mn-lt"/>
                <a:cs typeface="Aharoni" pitchFamily="2" charset="-79"/>
              </a:rPr>
              <a:t>(78)</a:t>
            </a:r>
            <a:r>
              <a:rPr lang="es-ES" sz="2400" b="1" dirty="0">
                <a:solidFill>
                  <a:srgbClr val="FF0000"/>
                </a:solidFill>
                <a:latin typeface="+mn-lt"/>
                <a:cs typeface="Aharoni" pitchFamily="2" charset="-79"/>
              </a:rPr>
              <a:t>	</a:t>
            </a:r>
            <a:br>
              <a:rPr lang="es-ES" sz="2400" b="1" dirty="0">
                <a:solidFill>
                  <a:srgbClr val="FF0000"/>
                </a:solidFill>
                <a:latin typeface="+mn-lt"/>
                <a:cs typeface="Aharoni" pitchFamily="2" charset="-79"/>
              </a:rPr>
            </a:br>
            <a:r>
              <a:rPr lang="es-ES" sz="2400" b="1" dirty="0">
                <a:solidFill>
                  <a:srgbClr val="FF0000"/>
                </a:solidFill>
                <a:latin typeface="+mn-lt"/>
                <a:cs typeface="Aharoni" pitchFamily="2" charset="-79"/>
              </a:rPr>
              <a:t>* ESPAÑOL PARA EXTRANJEROS </a:t>
            </a:r>
            <a:r>
              <a:rPr lang="es-ES" sz="2400" b="1" dirty="0" smtClean="0">
                <a:solidFill>
                  <a:srgbClr val="FF0000"/>
                </a:solidFill>
                <a:latin typeface="+mn-lt"/>
                <a:cs typeface="Aharoni" pitchFamily="2" charset="-79"/>
              </a:rPr>
              <a:t>52 </a:t>
            </a:r>
            <a:r>
              <a:rPr lang="es-ES" sz="2400" b="1" dirty="0" smtClean="0">
                <a:solidFill>
                  <a:srgbClr val="0070C0"/>
                </a:solidFill>
                <a:latin typeface="+mn-lt"/>
                <a:cs typeface="Aharoni" pitchFamily="2" charset="-79"/>
              </a:rPr>
              <a:t>(55) </a:t>
            </a:r>
            <a:r>
              <a:rPr lang="es-ES" sz="2400" b="1" dirty="0">
                <a:solidFill>
                  <a:srgbClr val="FF0000"/>
                </a:solidFill>
                <a:latin typeface="+mn-lt"/>
                <a:cs typeface="Aharoni" pitchFamily="2" charset="-79"/>
              </a:rPr>
              <a:t>– </a:t>
            </a:r>
            <a:r>
              <a:rPr lang="es-ES" sz="2400" b="1" dirty="0" smtClean="0">
                <a:solidFill>
                  <a:srgbClr val="002060"/>
                </a:solidFill>
                <a:latin typeface="+mn-lt"/>
                <a:cs typeface="Aharoni" pitchFamily="2" charset="-79"/>
              </a:rPr>
              <a:t>TOTAL 1144 ALUMNOS</a:t>
            </a:r>
            <a:r>
              <a:rPr lang="es-ES" sz="2400" b="1" dirty="0">
                <a:solidFill>
                  <a:srgbClr val="002060"/>
                </a:solidFill>
                <a:latin typeface="+mn-lt"/>
                <a:cs typeface="Aharoni" pitchFamily="2" charset="-79"/>
              </a:rPr>
              <a:t/>
            </a:r>
            <a:br>
              <a:rPr lang="es-ES" sz="2400" b="1" dirty="0">
                <a:solidFill>
                  <a:srgbClr val="002060"/>
                </a:solidFill>
                <a:latin typeface="+mn-lt"/>
                <a:cs typeface="Aharoni" pitchFamily="2" charset="-79"/>
              </a:rPr>
            </a:br>
            <a:r>
              <a:rPr lang="es-ES" sz="2400" b="1" dirty="0">
                <a:solidFill>
                  <a:srgbClr val="FF0000"/>
                </a:solidFill>
                <a:latin typeface="+mn-lt"/>
                <a:cs typeface="Aharoni" pitchFamily="2" charset="-79"/>
              </a:rPr>
              <a:t>* </a:t>
            </a:r>
            <a:r>
              <a:rPr lang="es-ES" sz="2400" b="1" dirty="0" smtClean="0">
                <a:solidFill>
                  <a:srgbClr val="FF0000"/>
                </a:solidFill>
                <a:latin typeface="+mn-lt"/>
                <a:cs typeface="Aharoni" pitchFamily="2" charset="-79"/>
              </a:rPr>
              <a:t>THAT´S </a:t>
            </a:r>
            <a:r>
              <a:rPr lang="es-ES" sz="2400" b="1" dirty="0">
                <a:solidFill>
                  <a:srgbClr val="FF0000"/>
                </a:solidFill>
                <a:latin typeface="+mn-lt"/>
                <a:cs typeface="Aharoni" pitchFamily="2" charset="-79"/>
              </a:rPr>
              <a:t>ENGLISH </a:t>
            </a:r>
            <a:r>
              <a:rPr lang="es-ES" sz="2400" b="1" dirty="0" smtClean="0">
                <a:solidFill>
                  <a:srgbClr val="FF0000"/>
                </a:solidFill>
                <a:latin typeface="+mn-lt"/>
                <a:cs typeface="Aharoni" pitchFamily="2" charset="-79"/>
              </a:rPr>
              <a:t>400 </a:t>
            </a:r>
            <a:r>
              <a:rPr lang="es-ES" sz="2400" b="1" dirty="0">
                <a:solidFill>
                  <a:srgbClr val="FF0000"/>
                </a:solidFill>
                <a:latin typeface="+mn-lt"/>
                <a:cs typeface="Aharoni" pitchFamily="2" charset="-79"/>
              </a:rPr>
              <a:t>vacantes- Abierto Plazo </a:t>
            </a:r>
            <a:r>
              <a:rPr lang="es-ES" sz="2400" b="1" dirty="0" smtClean="0">
                <a:solidFill>
                  <a:srgbClr val="FF0000"/>
                </a:solidFill>
                <a:latin typeface="+mn-lt"/>
                <a:cs typeface="Aharoni" pitchFamily="2" charset="-79"/>
              </a:rPr>
              <a:t>preinscripción</a:t>
            </a:r>
            <a:br>
              <a:rPr lang="es-ES" sz="2400" b="1" dirty="0" smtClean="0">
                <a:solidFill>
                  <a:srgbClr val="FF0000"/>
                </a:solidFill>
                <a:latin typeface="+mn-lt"/>
                <a:cs typeface="Aharoni" pitchFamily="2" charset="-79"/>
              </a:rPr>
            </a:br>
            <a:r>
              <a:rPr lang="es-ES" sz="2400" b="1" dirty="0" smtClean="0">
                <a:solidFill>
                  <a:srgbClr val="FF0000"/>
                </a:solidFill>
                <a:latin typeface="+mn-lt"/>
                <a:cs typeface="Aharoni" pitchFamily="2" charset="-79"/>
              </a:rPr>
              <a:t>(11 al 22 de Septiembre) NB y NI</a:t>
            </a:r>
            <a:br>
              <a:rPr lang="es-ES" sz="2400" b="1" dirty="0" smtClean="0">
                <a:solidFill>
                  <a:srgbClr val="FF0000"/>
                </a:solidFill>
                <a:latin typeface="+mn-lt"/>
                <a:cs typeface="Aharoni" pitchFamily="2" charset="-79"/>
              </a:rPr>
            </a:br>
            <a:r>
              <a:rPr lang="es-ES" sz="2400" b="1" dirty="0">
                <a:solidFill>
                  <a:srgbClr val="FF0000"/>
                </a:solidFill>
                <a:latin typeface="+mn-lt"/>
                <a:cs typeface="Aharoni" pitchFamily="2" charset="-79"/>
              </a:rPr>
              <a:t/>
            </a:r>
            <a:br>
              <a:rPr lang="es-ES" sz="2400" b="1" dirty="0">
                <a:solidFill>
                  <a:srgbClr val="FF0000"/>
                </a:solidFill>
                <a:latin typeface="+mn-lt"/>
                <a:cs typeface="Aharoni" pitchFamily="2" charset="-79"/>
              </a:rPr>
            </a:br>
            <a:endParaRPr lang="es-ES" sz="2400" b="1" dirty="0">
              <a:solidFill>
                <a:srgbClr val="FF0000"/>
              </a:solidFill>
              <a:latin typeface="+mn-lt"/>
              <a:cs typeface="Aharoni" pitchFamily="2" charset="-79"/>
            </a:endParaRPr>
          </a:p>
        </p:txBody>
      </p:sp>
      <p:sp>
        <p:nvSpPr>
          <p:cNvPr id="19458" name="2 Marcador de contenido"/>
          <p:cNvSpPr>
            <a:spLocks noGrp="1"/>
          </p:cNvSpPr>
          <p:nvPr>
            <p:ph idx="1"/>
          </p:nvPr>
        </p:nvSpPr>
        <p:spPr>
          <a:xfrm>
            <a:off x="179512" y="4365104"/>
            <a:ext cx="9178834" cy="2193107"/>
          </a:xfrm>
        </p:spPr>
        <p:txBody>
          <a:bodyPr>
            <a:normAutofit fontScale="70000" lnSpcReduction="20000"/>
          </a:bodyPr>
          <a:lstStyle/>
          <a:p>
            <a:pPr marL="0" indent="0" eaLnBrk="1" hangingPunct="1">
              <a:buNone/>
              <a:defRPr/>
            </a:pPr>
            <a:r>
              <a:rPr lang="es-ES" sz="2400" b="1" i="1" u="sng" dirty="0" smtClean="0">
                <a:solidFill>
                  <a:srgbClr val="002060"/>
                </a:solidFill>
              </a:rPr>
              <a:t>NIVELES, CURSOS Y CERTIFICADOS</a:t>
            </a:r>
          </a:p>
          <a:p>
            <a:pPr eaLnBrk="1" hangingPunct="1">
              <a:buFont typeface="Wingdings" pitchFamily="2" charset="2"/>
              <a:buChar char="q"/>
              <a:defRPr/>
            </a:pPr>
            <a:r>
              <a:rPr lang="es-ES" sz="2400" dirty="0" smtClean="0"/>
              <a:t>Nivel Básico: 2 cursos - Certificado Nivel Básico</a:t>
            </a:r>
          </a:p>
          <a:p>
            <a:pPr eaLnBrk="1" hangingPunct="1">
              <a:buFont typeface="Wingdings" pitchFamily="2" charset="2"/>
              <a:buChar char="q"/>
              <a:defRPr/>
            </a:pPr>
            <a:r>
              <a:rPr lang="es-ES" sz="2400" dirty="0" smtClean="0"/>
              <a:t>Nivel Intermedio: 1 curso - Certificado Nivel Intermedio</a:t>
            </a:r>
          </a:p>
          <a:p>
            <a:pPr eaLnBrk="1" hangingPunct="1">
              <a:buFont typeface="Wingdings" pitchFamily="2" charset="2"/>
              <a:buChar char="q"/>
              <a:defRPr/>
            </a:pPr>
            <a:r>
              <a:rPr lang="es-ES" sz="2400" dirty="0" smtClean="0"/>
              <a:t>Nivel Avanzado: 2 cursos - Certificado  Nivel Avanzado</a:t>
            </a:r>
          </a:p>
          <a:p>
            <a:pPr eaLnBrk="1" hangingPunct="1">
              <a:buFont typeface="Wingdings" pitchFamily="2" charset="2"/>
              <a:buChar char="q"/>
              <a:defRPr/>
            </a:pPr>
            <a:r>
              <a:rPr lang="es-ES" sz="2400" dirty="0" smtClean="0"/>
              <a:t>C1: 1 curso- Certificado C1</a:t>
            </a:r>
          </a:p>
          <a:p>
            <a:pPr eaLnBrk="1" hangingPunct="1">
              <a:buFont typeface="Wingdings" pitchFamily="2" charset="2"/>
              <a:buChar char="q"/>
              <a:defRPr/>
            </a:pPr>
            <a:endParaRPr lang="es-ES" sz="2400" dirty="0" smtClean="0"/>
          </a:p>
          <a:p>
            <a:pPr eaLnBrk="1" hangingPunct="1">
              <a:buFont typeface="Wingdings" pitchFamily="2" charset="2"/>
              <a:buChar char="q"/>
              <a:defRPr/>
            </a:pPr>
            <a:r>
              <a:rPr lang="es-ES" sz="2400" dirty="0" smtClean="0"/>
              <a:t>Los alumnos oficiales de NI , 2º NA y C1 tendrán pruebas  unificadas de certificación (PUC)</a:t>
            </a:r>
          </a:p>
          <a:p>
            <a:pPr eaLnBrk="1" hangingPunct="1">
              <a:buFont typeface="Wingdings" pitchFamily="2" charset="2"/>
              <a:buChar char="q"/>
              <a:defRPr/>
            </a:pPr>
            <a:r>
              <a:rPr lang="es-ES" sz="2400" dirty="0" smtClean="0"/>
              <a:t>Los alumnos de 1º y 2º NB y 1º NA Evaluación Continua</a:t>
            </a:r>
          </a:p>
        </p:txBody>
      </p:sp>
      <p:pic>
        <p:nvPicPr>
          <p:cNvPr id="15363" name="Picture 7" descr="idiomas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84368" y="260648"/>
            <a:ext cx="940587" cy="8676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5" name="Picture 1" descr="C:\Documents and Settings\PC1\Configuración local\Archivos temporales de Internet\Content.IE5\BYWNF58P\MCBD19969_0000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681310" y="4077072"/>
            <a:ext cx="1345554" cy="1196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6" name="Picture 7" descr="thats_english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429520" y="3929066"/>
            <a:ext cx="1581874" cy="7590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0" name="Picture 2" descr="http://t0.gstatic.com/images?q=tbn:ANd9GcRG4yyGJJ1Yh6AOjAWqQkLxsVm4deCMSnpajD2DqY-Soctc_6e_M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247711" y="764704"/>
            <a:ext cx="3672408" cy="1652583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1296144"/>
          </a:xfrm>
        </p:spPr>
        <p:txBody>
          <a:bodyPr>
            <a:normAutofit fontScale="90000"/>
          </a:bodyPr>
          <a:lstStyle/>
          <a:p>
            <a:r>
              <a:rPr lang="es-ES" dirty="0" smtClean="0"/>
              <a:t>Límites de Permanencia</a:t>
            </a:r>
            <a:br>
              <a:rPr lang="es-ES" dirty="0" smtClean="0"/>
            </a:br>
            <a:r>
              <a:rPr lang="es-ES" sz="3100" dirty="0" smtClean="0"/>
              <a:t>DECRETO 239/2007, de 4 de septiembre, por el </a:t>
            </a:r>
            <a:br>
              <a:rPr lang="es-ES" sz="3100" dirty="0" smtClean="0"/>
            </a:br>
            <a:r>
              <a:rPr lang="es-ES" sz="3100" dirty="0" smtClean="0"/>
              <a:t>que se establece la ordenación y currículo de las </a:t>
            </a:r>
            <a:r>
              <a:rPr lang="es-ES" sz="3100" dirty="0" err="1" smtClean="0"/>
              <a:t>ense</a:t>
            </a:r>
            <a:r>
              <a:rPr lang="es-ES" sz="3100" dirty="0" smtClean="0"/>
              <a:t>-</a:t>
            </a:r>
            <a:br>
              <a:rPr lang="es-ES" sz="3100" dirty="0" smtClean="0"/>
            </a:br>
            <a:r>
              <a:rPr lang="es-ES" sz="3100" dirty="0" err="1" smtClean="0"/>
              <a:t>ñanzas</a:t>
            </a:r>
            <a:r>
              <a:rPr lang="es-ES" sz="3100" dirty="0" smtClean="0"/>
              <a:t> de idiomas de régimen especial en Andalucía</a:t>
            </a:r>
            <a:r>
              <a:rPr lang="es-ES" dirty="0" smtClean="0"/>
              <a:t/>
            </a:r>
            <a:br>
              <a:rPr lang="es-ES" dirty="0" smtClean="0"/>
            </a:br>
            <a:endParaRPr lang="es-U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916832"/>
            <a:ext cx="8229600" cy="4941168"/>
          </a:xfrm>
        </p:spPr>
        <p:txBody>
          <a:bodyPr>
            <a:normAutofit fontScale="92500"/>
          </a:bodyPr>
          <a:lstStyle/>
          <a:p>
            <a:r>
              <a:rPr lang="es-ES" dirty="0" smtClean="0"/>
              <a:t>Artículo 9. Límites de permanencia.</a:t>
            </a:r>
          </a:p>
          <a:p>
            <a:r>
              <a:rPr lang="es-ES" dirty="0" smtClean="0"/>
              <a:t>1. El límite de permanencia del alumnado matriculado en la modalidad presencial y </a:t>
            </a:r>
            <a:r>
              <a:rPr lang="es-ES" dirty="0" err="1" smtClean="0"/>
              <a:t>semipresencial</a:t>
            </a:r>
            <a:r>
              <a:rPr lang="es-ES" dirty="0" smtClean="0"/>
              <a:t> del nivel básico de las enseñanzas de idiomas de régimen especial será de cuatro cursos académicos.</a:t>
            </a:r>
          </a:p>
          <a:p>
            <a:r>
              <a:rPr lang="es-ES" dirty="0" smtClean="0"/>
              <a:t>2. El referido límite de permanencia del alumnado será de </a:t>
            </a:r>
            <a:r>
              <a:rPr lang="es-ES" u="sng" dirty="0" smtClean="0"/>
              <a:t>seis cursos </a:t>
            </a:r>
            <a:r>
              <a:rPr lang="es-ES" dirty="0" smtClean="0"/>
              <a:t>académicos, en el conjunto de los niveles </a:t>
            </a:r>
            <a:r>
              <a:rPr lang="es-ES" dirty="0" err="1" smtClean="0"/>
              <a:t>interme</a:t>
            </a:r>
            <a:r>
              <a:rPr lang="es-US" dirty="0" smtClean="0"/>
              <a:t>dio y avanzado.</a:t>
            </a:r>
          </a:p>
          <a:p>
            <a:r>
              <a:rPr lang="es-ES" dirty="0" smtClean="0"/>
              <a:t>C1: 2 años</a:t>
            </a:r>
          </a:p>
          <a:p>
            <a:endParaRPr lang="es-US" dirty="0"/>
          </a:p>
        </p:txBody>
      </p:sp>
      <p:pic>
        <p:nvPicPr>
          <p:cNvPr id="4" name="3 Imagen" descr="aula_de_estudio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964524">
            <a:off x="7828821" y="4510062"/>
            <a:ext cx="1194203" cy="1042421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Rectángulo"/>
          <p:cNvSpPr/>
          <p:nvPr/>
        </p:nvSpPr>
        <p:spPr>
          <a:xfrm>
            <a:off x="611560" y="1052736"/>
            <a:ext cx="6120680" cy="14401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20" name="19 Rectángulo"/>
          <p:cNvSpPr/>
          <p:nvPr/>
        </p:nvSpPr>
        <p:spPr>
          <a:xfrm flipV="1">
            <a:off x="683568" y="6309320"/>
            <a:ext cx="6552728" cy="4766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S" dirty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8313" y="620713"/>
            <a:ext cx="8229600" cy="927100"/>
          </a:xfrm>
        </p:spPr>
        <p:txBody>
          <a:bodyPr rtlCol="0">
            <a:normAutofit fontScale="90000"/>
          </a:bodyPr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es-ES" b="1" dirty="0" smtClean="0">
                <a:solidFill>
                  <a:srgbClr val="FF0000"/>
                </a:solidFill>
              </a:rPr>
              <a:t>Exámenes y evaluaciones</a:t>
            </a:r>
            <a:r>
              <a:rPr lang="es-ES" b="1" dirty="0" smtClean="0"/>
              <a:t/>
            </a:r>
            <a:br>
              <a:rPr lang="es-ES" b="1" dirty="0" smtClean="0"/>
            </a:br>
            <a:endParaRPr lang="es-ES" dirty="0"/>
          </a:p>
        </p:txBody>
      </p:sp>
      <p:sp>
        <p:nvSpPr>
          <p:cNvPr id="16386" name="2 Marcador de contenido"/>
          <p:cNvSpPr>
            <a:spLocks noGrp="1"/>
          </p:cNvSpPr>
          <p:nvPr>
            <p:ph idx="1"/>
          </p:nvPr>
        </p:nvSpPr>
        <p:spPr>
          <a:xfrm>
            <a:off x="683568" y="1268760"/>
            <a:ext cx="8280920" cy="648072"/>
          </a:xfrm>
        </p:spPr>
        <p:txBody>
          <a:bodyPr>
            <a:normAutofit fontScale="25000" lnSpcReduction="20000"/>
          </a:bodyPr>
          <a:lstStyle/>
          <a:p>
            <a:pPr eaLnBrk="1" hangingPunct="1">
              <a:lnSpc>
                <a:spcPct val="90000"/>
              </a:lnSpc>
              <a:buNone/>
            </a:pPr>
            <a:r>
              <a:rPr lang="es-ES" sz="8000" b="1" i="1" dirty="0" smtClean="0">
                <a:solidFill>
                  <a:srgbClr val="002060"/>
                </a:solidFill>
              </a:rPr>
              <a:t>Calificación de 4 destrezas: hablar/escribir/escuchar/leer</a:t>
            </a:r>
          </a:p>
          <a:p>
            <a:pPr eaLnBrk="1" hangingPunct="1">
              <a:lnSpc>
                <a:spcPct val="90000"/>
              </a:lnSpc>
              <a:buNone/>
            </a:pPr>
            <a:r>
              <a:rPr lang="es-ES" sz="8000" b="1" i="1" dirty="0" smtClean="0">
                <a:solidFill>
                  <a:srgbClr val="002060"/>
                </a:solidFill>
              </a:rPr>
              <a:t>Calificación por destreza: APTO/NO APTO</a:t>
            </a:r>
          </a:p>
          <a:p>
            <a:pPr eaLnBrk="1" hangingPunct="1">
              <a:lnSpc>
                <a:spcPct val="90000"/>
              </a:lnSpc>
              <a:buNone/>
            </a:pPr>
            <a:r>
              <a:rPr lang="es-ES" sz="8000" b="1" i="1" dirty="0" smtClean="0">
                <a:solidFill>
                  <a:srgbClr val="002060"/>
                </a:solidFill>
              </a:rPr>
              <a:t>Para obtener APTO se deben superar las 4 destrezas</a:t>
            </a:r>
          </a:p>
          <a:p>
            <a:pPr eaLnBrk="1" hangingPunct="1">
              <a:lnSpc>
                <a:spcPct val="90000"/>
              </a:lnSpc>
              <a:buNone/>
            </a:pPr>
            <a:r>
              <a:rPr lang="es-ES" sz="8000" b="1" i="1" dirty="0" smtClean="0">
                <a:solidFill>
                  <a:srgbClr val="002060"/>
                </a:solidFill>
              </a:rPr>
              <a:t>Cada destreza se supera con el 50% </a:t>
            </a:r>
          </a:p>
          <a:p>
            <a:pPr eaLnBrk="1" hangingPunct="1">
              <a:lnSpc>
                <a:spcPct val="90000"/>
              </a:lnSpc>
              <a:buNone/>
            </a:pPr>
            <a:endParaRPr lang="es-ES" sz="8000" b="1" dirty="0" smtClean="0">
              <a:solidFill>
                <a:srgbClr val="00B050"/>
              </a:solidFill>
            </a:endParaRPr>
          </a:p>
          <a:p>
            <a:pPr eaLnBrk="1" hangingPunct="1">
              <a:lnSpc>
                <a:spcPct val="90000"/>
              </a:lnSpc>
              <a:buNone/>
            </a:pPr>
            <a:r>
              <a:rPr lang="es-ES" sz="8000" b="1" dirty="0" smtClean="0">
                <a:solidFill>
                  <a:srgbClr val="00B050"/>
                </a:solidFill>
              </a:rPr>
              <a:t>Alumnos NI y 2º NA:</a:t>
            </a:r>
          </a:p>
          <a:p>
            <a:pPr>
              <a:lnSpc>
                <a:spcPct val="90000"/>
              </a:lnSpc>
              <a:buNone/>
            </a:pPr>
            <a:r>
              <a:rPr lang="es-ES" sz="8000" b="1" dirty="0" smtClean="0">
                <a:solidFill>
                  <a:srgbClr val="0070C0"/>
                </a:solidFill>
              </a:rPr>
              <a:t>	Calificación de su rendimiento en diciembre, marzo</a:t>
            </a:r>
            <a:endParaRPr lang="es-ES" sz="8000" b="1" dirty="0" smtClean="0">
              <a:solidFill>
                <a:srgbClr val="00B050"/>
              </a:solidFill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Char char="§"/>
            </a:pPr>
            <a:r>
              <a:rPr lang="es-ES" sz="8000" dirty="0" smtClean="0">
                <a:solidFill>
                  <a:srgbClr val="002060"/>
                </a:solidFill>
              </a:rPr>
              <a:t>Examen preparatorio PUC en el 2º trimestre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Char char="§"/>
            </a:pPr>
            <a:r>
              <a:rPr lang="es-ES" sz="8000" dirty="0" smtClean="0">
                <a:solidFill>
                  <a:srgbClr val="002060"/>
                </a:solidFill>
              </a:rPr>
              <a:t>Examen final de junio PUC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Char char="§"/>
            </a:pPr>
            <a:r>
              <a:rPr lang="es-ES" sz="8000" dirty="0" smtClean="0">
                <a:solidFill>
                  <a:srgbClr val="002060"/>
                </a:solidFill>
              </a:rPr>
              <a:t>Convocatoria extraordinaria de septiembre</a:t>
            </a:r>
          </a:p>
          <a:p>
            <a:pPr>
              <a:lnSpc>
                <a:spcPct val="90000"/>
              </a:lnSpc>
              <a:buNone/>
            </a:pPr>
            <a:r>
              <a:rPr lang="es-ES" sz="8000" b="1" dirty="0" smtClean="0">
                <a:solidFill>
                  <a:srgbClr val="00B050"/>
                </a:solidFill>
              </a:rPr>
              <a:t>Alumnos 1º y 2º NB y 1º NA:</a:t>
            </a:r>
          </a:p>
          <a:p>
            <a:pPr>
              <a:lnSpc>
                <a:spcPct val="90000"/>
              </a:lnSpc>
              <a:buFont typeface="Wingdings" pitchFamily="2" charset="2"/>
              <a:buChar char="§"/>
            </a:pPr>
            <a:r>
              <a:rPr lang="es-ES" sz="8000" b="1" dirty="0" smtClean="0">
                <a:solidFill>
                  <a:srgbClr val="0070C0"/>
                </a:solidFill>
              </a:rPr>
              <a:t>Evaluación continua a lo largo del curso con pruebas diversas para calificación</a:t>
            </a:r>
          </a:p>
          <a:p>
            <a:pPr>
              <a:lnSpc>
                <a:spcPct val="90000"/>
              </a:lnSpc>
              <a:buFont typeface="Wingdings" pitchFamily="2" charset="2"/>
              <a:buChar char="§"/>
            </a:pPr>
            <a:r>
              <a:rPr lang="es-ES" sz="8000" b="1" dirty="0" smtClean="0">
                <a:solidFill>
                  <a:srgbClr val="0070C0"/>
                </a:solidFill>
              </a:rPr>
              <a:t>Calificación de su rendimiento en diciembre, marzo y junio</a:t>
            </a:r>
          </a:p>
          <a:p>
            <a:pPr>
              <a:lnSpc>
                <a:spcPct val="90000"/>
              </a:lnSpc>
              <a:buFont typeface="Wingdings" pitchFamily="2" charset="2"/>
              <a:buChar char="§"/>
            </a:pPr>
            <a:r>
              <a:rPr lang="es-ES" sz="8000" b="1" dirty="0" smtClean="0">
                <a:solidFill>
                  <a:srgbClr val="0070C0"/>
                </a:solidFill>
              </a:rPr>
              <a:t>Convocatoria extraordinaria de septiembre</a:t>
            </a:r>
          </a:p>
          <a:p>
            <a:pPr>
              <a:lnSpc>
                <a:spcPct val="90000"/>
              </a:lnSpc>
              <a:buNone/>
            </a:pPr>
            <a:endParaRPr lang="es-ES" sz="8000" dirty="0" smtClean="0">
              <a:solidFill>
                <a:srgbClr val="7F7F7F"/>
              </a:solidFill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Char char="§"/>
            </a:pPr>
            <a:r>
              <a:rPr lang="es-ES" sz="8000" dirty="0" smtClean="0"/>
              <a:t>Faltas de menores justificadas por padres/tutores</a:t>
            </a:r>
          </a:p>
          <a:p>
            <a:pPr eaLnBrk="1" hangingPunct="1">
              <a:lnSpc>
                <a:spcPct val="90000"/>
              </a:lnSpc>
              <a:buFontTx/>
              <a:buChar char="-"/>
            </a:pPr>
            <a:endParaRPr lang="es-ES" sz="2400" dirty="0" smtClean="0"/>
          </a:p>
          <a:p>
            <a:pPr>
              <a:lnSpc>
                <a:spcPct val="90000"/>
              </a:lnSpc>
              <a:buNone/>
            </a:pPr>
            <a:endParaRPr lang="es-ES" sz="9600" dirty="0" smtClean="0"/>
          </a:p>
          <a:p>
            <a:pPr>
              <a:lnSpc>
                <a:spcPct val="90000"/>
              </a:lnSpc>
              <a:buNone/>
            </a:pPr>
            <a:r>
              <a:rPr lang="es-ES" sz="11200" b="1" i="1" dirty="0" smtClean="0">
                <a:solidFill>
                  <a:srgbClr val="002060"/>
                </a:solidFill>
              </a:rPr>
              <a:t>Fechas de exámenes no sujetas a cambio</a:t>
            </a:r>
          </a:p>
          <a:p>
            <a:pPr eaLnBrk="1" hangingPunct="1">
              <a:lnSpc>
                <a:spcPct val="90000"/>
              </a:lnSpc>
              <a:buFontTx/>
              <a:buChar char="-"/>
            </a:pPr>
            <a:endParaRPr lang="es-ES" sz="9600" dirty="0" smtClean="0"/>
          </a:p>
        </p:txBody>
      </p:sp>
      <p:pic>
        <p:nvPicPr>
          <p:cNvPr id="7" name="6 Imagen" descr="General_classroom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588224" y="2636912"/>
            <a:ext cx="2376264" cy="1200538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2 CuadroTexto"/>
          <p:cNvSpPr txBox="1">
            <a:spLocks noChangeArrowheads="1"/>
          </p:cNvSpPr>
          <p:nvPr/>
        </p:nvSpPr>
        <p:spPr bwMode="auto">
          <a:xfrm>
            <a:off x="571500" y="428625"/>
            <a:ext cx="7999413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" sz="3200" b="1" dirty="0">
                <a:solidFill>
                  <a:srgbClr val="0070C0"/>
                </a:solidFill>
                <a:latin typeface="Calibri" pitchFamily="34" charset="0"/>
              </a:rPr>
              <a:t>ESCUELA OFICIAL DE IDIOMAS DE SAN ROQUE</a:t>
            </a:r>
          </a:p>
        </p:txBody>
      </p:sp>
      <p:sp>
        <p:nvSpPr>
          <p:cNvPr id="18434" name="4 CuadroTexto"/>
          <p:cNvSpPr txBox="1">
            <a:spLocks noChangeArrowheads="1"/>
          </p:cNvSpPr>
          <p:nvPr/>
        </p:nvSpPr>
        <p:spPr bwMode="auto">
          <a:xfrm>
            <a:off x="683568" y="1857375"/>
            <a:ext cx="7888932" cy="60939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es-ES" sz="2400" b="1" dirty="0" smtClean="0">
                <a:latin typeface="Calibri" pitchFamily="34" charset="0"/>
              </a:rPr>
              <a:t>SECRETARÍA/ADMINISTRACIÓN:</a:t>
            </a:r>
            <a:endParaRPr lang="es-ES" sz="2400" b="1" dirty="0">
              <a:latin typeface="Calibri" pitchFamily="34" charset="0"/>
            </a:endParaRPr>
          </a:p>
          <a:p>
            <a:pPr>
              <a:defRPr/>
            </a:pPr>
            <a:r>
              <a:rPr lang="es-ES" sz="2400" dirty="0">
                <a:latin typeface="Calibri" pitchFamily="34" charset="0"/>
              </a:rPr>
              <a:t>	</a:t>
            </a:r>
            <a:r>
              <a:rPr lang="es-ES" sz="2400" dirty="0" smtClean="0">
                <a:latin typeface="Calibri" pitchFamily="34" charset="0"/>
              </a:rPr>
              <a:t>- MAÑANAS martes a viernes: </a:t>
            </a:r>
            <a:r>
              <a:rPr lang="es-ES" sz="2400" dirty="0">
                <a:latin typeface="Calibri" pitchFamily="34" charset="0"/>
              </a:rPr>
              <a:t>10.00-13.00 h</a:t>
            </a:r>
          </a:p>
          <a:p>
            <a:pPr>
              <a:defRPr/>
            </a:pPr>
            <a:r>
              <a:rPr lang="es-ES" sz="2400" dirty="0">
                <a:latin typeface="Calibri" pitchFamily="34" charset="0"/>
              </a:rPr>
              <a:t>	-</a:t>
            </a:r>
            <a:r>
              <a:rPr lang="es-ES" sz="2400" dirty="0" smtClean="0">
                <a:latin typeface="Calibri" pitchFamily="34" charset="0"/>
              </a:rPr>
              <a:t> TARDES: lunes y miércoles: </a:t>
            </a:r>
            <a:r>
              <a:rPr lang="es-ES" sz="2400" dirty="0">
                <a:latin typeface="Calibri" pitchFamily="34" charset="0"/>
              </a:rPr>
              <a:t>17.00-19.00 </a:t>
            </a:r>
            <a:r>
              <a:rPr lang="es-ES" sz="2400" dirty="0" smtClean="0">
                <a:latin typeface="Calibri" pitchFamily="34" charset="0"/>
              </a:rPr>
              <a:t>h</a:t>
            </a:r>
          </a:p>
          <a:p>
            <a:pPr>
              <a:defRPr/>
            </a:pPr>
            <a:endParaRPr lang="es-ES" sz="2400" dirty="0">
              <a:latin typeface="Calibri" pitchFamily="34" charset="0"/>
            </a:endParaRPr>
          </a:p>
          <a:p>
            <a:pPr>
              <a:defRPr/>
            </a:pPr>
            <a:r>
              <a:rPr lang="es-ES" sz="2400" b="1" dirty="0">
                <a:latin typeface="Calibri" pitchFamily="34" charset="0"/>
              </a:rPr>
              <a:t>DIRECCIÓN</a:t>
            </a:r>
            <a:r>
              <a:rPr lang="es-ES" sz="2400" dirty="0">
                <a:latin typeface="Calibri" pitchFamily="34" charset="0"/>
              </a:rPr>
              <a:t>: lunes 16.00 -18.00  y miércoles  12.00-13.00 </a:t>
            </a:r>
            <a:r>
              <a:rPr lang="es-ES" sz="2400" dirty="0" smtClean="0">
                <a:latin typeface="Calibri" pitchFamily="34" charset="0"/>
              </a:rPr>
              <a:t>h</a:t>
            </a:r>
          </a:p>
          <a:p>
            <a:pPr>
              <a:defRPr/>
            </a:pPr>
            <a:endParaRPr lang="es-ES" sz="2400" dirty="0" smtClean="0">
              <a:latin typeface="Calibri" pitchFamily="34" charset="0"/>
            </a:endParaRPr>
          </a:p>
          <a:p>
            <a:pPr>
              <a:defRPr/>
            </a:pPr>
            <a:r>
              <a:rPr lang="es-ES" sz="2400" b="1" dirty="0" smtClean="0">
                <a:latin typeface="Calibri" pitchFamily="34" charset="0"/>
              </a:rPr>
              <a:t>SECRETARIA</a:t>
            </a:r>
            <a:r>
              <a:rPr lang="es-ES" sz="2400" dirty="0" smtClean="0">
                <a:latin typeface="Calibri" pitchFamily="34" charset="0"/>
              </a:rPr>
              <a:t>: miércoles 17.30-19.30</a:t>
            </a:r>
          </a:p>
          <a:p>
            <a:pPr>
              <a:defRPr/>
            </a:pPr>
            <a:endParaRPr lang="es-ES" sz="2400" dirty="0">
              <a:latin typeface="Calibri" pitchFamily="34" charset="0"/>
            </a:endParaRPr>
          </a:p>
          <a:p>
            <a:pPr>
              <a:defRPr/>
            </a:pPr>
            <a:r>
              <a:rPr lang="es-ES" sz="2400" b="1" dirty="0">
                <a:latin typeface="Calibri" pitchFamily="34" charset="0"/>
              </a:rPr>
              <a:t>JEFATURA DE ESTUDIOS: </a:t>
            </a:r>
          </a:p>
          <a:p>
            <a:pPr>
              <a:defRPr/>
            </a:pPr>
            <a:r>
              <a:rPr lang="es-ES" sz="2400" dirty="0" smtClean="0">
                <a:latin typeface="Calibri" pitchFamily="34" charset="0"/>
              </a:rPr>
              <a:t>Lunes y miércoles: 10:00-12:00h y jueves: 17:00-19:00</a:t>
            </a:r>
          </a:p>
          <a:p>
            <a:pPr>
              <a:defRPr/>
            </a:pPr>
            <a:endParaRPr lang="es-ES" sz="2400" dirty="0" smtClean="0">
              <a:latin typeface="Calibri" pitchFamily="34" charset="0"/>
            </a:endParaRPr>
          </a:p>
          <a:p>
            <a:pPr>
              <a:defRPr/>
            </a:pPr>
            <a:endParaRPr lang="es-ES" sz="2400" dirty="0">
              <a:latin typeface="Calibri" pitchFamily="34" charset="0"/>
            </a:endParaRPr>
          </a:p>
          <a:p>
            <a:pPr>
              <a:defRPr/>
            </a:pPr>
            <a:endParaRPr lang="es-ES" sz="2400" b="1" dirty="0">
              <a:latin typeface="Calibri" pitchFamily="34" charset="0"/>
            </a:endParaRPr>
          </a:p>
          <a:p>
            <a:pPr>
              <a:defRPr/>
            </a:pPr>
            <a:r>
              <a:rPr lang="es-ES" sz="2400" dirty="0">
                <a:solidFill>
                  <a:schemeClr val="bg1">
                    <a:lumMod val="50000"/>
                  </a:schemeClr>
                </a:solidFill>
                <a:latin typeface="Calibri" pitchFamily="34" charset="0"/>
              </a:rPr>
              <a:t>	</a:t>
            </a:r>
          </a:p>
          <a:p>
            <a:pPr>
              <a:defRPr/>
            </a:pPr>
            <a:endParaRPr lang="es-ES" b="1" dirty="0">
              <a:latin typeface="Calibri" pitchFamily="34" charset="0"/>
            </a:endParaRPr>
          </a:p>
          <a:p>
            <a:pPr>
              <a:defRPr/>
            </a:pPr>
            <a:r>
              <a:rPr lang="es-ES" dirty="0">
                <a:latin typeface="Calibri" pitchFamily="34" charset="0"/>
              </a:rPr>
              <a:t>		       </a:t>
            </a:r>
          </a:p>
          <a:p>
            <a:pPr>
              <a:defRPr/>
            </a:pPr>
            <a:r>
              <a:rPr lang="es-ES" dirty="0">
                <a:latin typeface="Calibri" pitchFamily="34" charset="0"/>
              </a:rPr>
              <a:t>	</a:t>
            </a:r>
          </a:p>
        </p:txBody>
      </p:sp>
      <p:sp>
        <p:nvSpPr>
          <p:cNvPr id="19459" name="5 CuadroTexto"/>
          <p:cNvSpPr txBox="1">
            <a:spLocks noChangeArrowheads="1"/>
          </p:cNvSpPr>
          <p:nvPr/>
        </p:nvSpPr>
        <p:spPr bwMode="auto">
          <a:xfrm>
            <a:off x="642938" y="1285875"/>
            <a:ext cx="6715125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 sz="3200" b="1" dirty="0" smtClean="0">
                <a:solidFill>
                  <a:srgbClr val="FF0000"/>
                </a:solidFill>
                <a:latin typeface="Calibri" pitchFamily="34" charset="0"/>
              </a:rPr>
              <a:t>Horarios de atención al alumnado  </a:t>
            </a:r>
            <a:endParaRPr lang="es-ES" sz="3200" b="1" dirty="0">
              <a:solidFill>
                <a:srgbClr val="FF0000"/>
              </a:solidFill>
              <a:latin typeface="Calibri" pitchFamily="34" charset="0"/>
            </a:endParaRPr>
          </a:p>
        </p:txBody>
      </p:sp>
      <p:pic>
        <p:nvPicPr>
          <p:cNvPr id="19460" name="Picture 2" descr="C:\Documents and Settings\PC1\Configuración local\Archivos temporales de Internet\Content.IE5\SNKFEN0Z\MCj04046610000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29520" y="2071678"/>
            <a:ext cx="1285884" cy="1143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1 Título"/>
          <p:cNvSpPr>
            <a:spLocks noGrp="1"/>
          </p:cNvSpPr>
          <p:nvPr>
            <p:ph type="title"/>
          </p:nvPr>
        </p:nvSpPr>
        <p:spPr>
          <a:xfrm>
            <a:off x="457200" y="428604"/>
            <a:ext cx="8229600" cy="1418484"/>
          </a:xfrm>
        </p:spPr>
        <p:txBody>
          <a:bodyPr>
            <a:normAutofit/>
          </a:bodyPr>
          <a:lstStyle/>
          <a:p>
            <a:pPr eaLnBrk="1" hangingPunct="1"/>
            <a:r>
              <a:rPr lang="es-ES" sz="3200" b="1" dirty="0" smtClean="0"/>
              <a:t>ESCUELA OFICIAL DE IDIOMAS DE SAN ROQUE</a:t>
            </a:r>
            <a:br>
              <a:rPr lang="es-ES" sz="3200" b="1" dirty="0" smtClean="0"/>
            </a:br>
            <a:r>
              <a:rPr lang="es-ES" sz="3600" b="1" dirty="0" smtClean="0">
                <a:solidFill>
                  <a:srgbClr val="FF0000"/>
                </a:solidFill>
              </a:rPr>
              <a:t>¿qué más debes saber?</a:t>
            </a:r>
          </a:p>
        </p:txBody>
      </p:sp>
      <p:sp>
        <p:nvSpPr>
          <p:cNvPr id="29698" name="2 Marcador de contenido"/>
          <p:cNvSpPr>
            <a:spLocks noGrp="1"/>
          </p:cNvSpPr>
          <p:nvPr>
            <p:ph idx="1"/>
          </p:nvPr>
        </p:nvSpPr>
        <p:spPr>
          <a:xfrm>
            <a:off x="457200" y="1857364"/>
            <a:ext cx="8401080" cy="4268799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</a:pPr>
            <a:r>
              <a:rPr lang="es-ES" sz="2400" dirty="0" smtClean="0"/>
              <a:t>Fotocopias: 7 € incluido servicio SMS. Pago mes de octubre   </a:t>
            </a:r>
          </a:p>
          <a:p>
            <a:pPr eaLnBrk="1" hangingPunct="1">
              <a:lnSpc>
                <a:spcPct val="90000"/>
              </a:lnSpc>
            </a:pPr>
            <a:r>
              <a:rPr lang="es-ES" sz="2400" dirty="0" smtClean="0"/>
              <a:t>Becas: descargar impreso e informarse en </a:t>
            </a:r>
            <a:r>
              <a:rPr lang="es-ES" sz="2400" dirty="0" smtClean="0">
                <a:hlinkClick r:id="rId2"/>
              </a:rPr>
              <a:t>www.mec.es</a:t>
            </a:r>
            <a:endParaRPr lang="es-ES" sz="2400" dirty="0" smtClean="0"/>
          </a:p>
          <a:p>
            <a:pPr eaLnBrk="1" hangingPunct="1">
              <a:lnSpc>
                <a:spcPct val="90000"/>
              </a:lnSpc>
            </a:pPr>
            <a:r>
              <a:rPr lang="es-ES" sz="2400" dirty="0" smtClean="0"/>
              <a:t>Delegad@: elección del </a:t>
            </a:r>
            <a:r>
              <a:rPr lang="es-ES" sz="2400" dirty="0" smtClean="0">
                <a:solidFill>
                  <a:srgbClr val="FF0000"/>
                </a:solidFill>
              </a:rPr>
              <a:t>28 septiembre al 1 de octubre 2015 </a:t>
            </a:r>
          </a:p>
          <a:p>
            <a:pPr eaLnBrk="1" hangingPunct="1">
              <a:lnSpc>
                <a:spcPct val="90000"/>
              </a:lnSpc>
            </a:pPr>
            <a:r>
              <a:rPr lang="es-ES" sz="2400" dirty="0" smtClean="0"/>
              <a:t>Página web </a:t>
            </a:r>
            <a:r>
              <a:rPr lang="es-ES" sz="2000" dirty="0" smtClean="0">
                <a:hlinkClick r:id="rId3"/>
              </a:rPr>
              <a:t>www.eoisanroque.es</a:t>
            </a:r>
            <a:r>
              <a:rPr lang="es-ES" sz="2000" dirty="0" smtClean="0"/>
              <a:t> </a:t>
            </a:r>
          </a:p>
          <a:p>
            <a:pPr eaLnBrk="1" hangingPunct="1">
              <a:lnSpc>
                <a:spcPct val="90000"/>
              </a:lnSpc>
            </a:pPr>
            <a:r>
              <a:rPr lang="es-ES" sz="2400" dirty="0" smtClean="0"/>
              <a:t>Correo electrónico: </a:t>
            </a:r>
            <a:r>
              <a:rPr lang="es-ES" sz="2000" dirty="0" smtClean="0">
                <a:hlinkClick r:id="rId4"/>
              </a:rPr>
              <a:t>11700081.edu@juntadeandalucia.es</a:t>
            </a:r>
            <a:endParaRPr lang="es-ES" sz="2000" dirty="0" smtClean="0"/>
          </a:p>
          <a:p>
            <a:pPr eaLnBrk="1" hangingPunct="1">
              <a:lnSpc>
                <a:spcPct val="90000"/>
              </a:lnSpc>
            </a:pPr>
            <a:endParaRPr lang="es-ES" sz="2400" dirty="0" smtClean="0"/>
          </a:p>
        </p:txBody>
      </p:sp>
      <p:pic>
        <p:nvPicPr>
          <p:cNvPr id="5" name="4 Imagen" descr="EOI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843808" y="4581128"/>
            <a:ext cx="3596009" cy="1189856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b="1" dirty="0" smtClean="0"/>
              <a:t/>
            </a:r>
            <a:br>
              <a:rPr lang="es-ES" b="1" dirty="0" smtClean="0"/>
            </a:br>
            <a:r>
              <a:rPr lang="es-ES" sz="4000" b="1" dirty="0" smtClean="0">
                <a:solidFill>
                  <a:srgbClr val="FF0000"/>
                </a:solidFill>
              </a:rPr>
              <a:t>Asociación de Alumnos</a:t>
            </a:r>
            <a:r>
              <a:rPr lang="es-ES" sz="4000" b="1" dirty="0" smtClean="0"/>
              <a:t/>
            </a:r>
            <a:br>
              <a:rPr lang="es-ES" sz="4000" b="1" dirty="0" smtClean="0"/>
            </a:br>
            <a:endParaRPr lang="es-ES" sz="4000" b="1" dirty="0" smtClean="0"/>
          </a:p>
        </p:txBody>
      </p:sp>
      <p:sp>
        <p:nvSpPr>
          <p:cNvPr id="30722" name="Rectangle 3"/>
          <p:cNvSpPr>
            <a:spLocks noGrp="1"/>
          </p:cNvSpPr>
          <p:nvPr>
            <p:ph idx="1"/>
          </p:nvPr>
        </p:nvSpPr>
        <p:spPr>
          <a:xfrm>
            <a:off x="0" y="764704"/>
            <a:ext cx="9036495" cy="6093296"/>
          </a:xfrm>
        </p:spPr>
        <p:txBody>
          <a:bodyPr>
            <a:normAutofit fontScale="77500" lnSpcReduction="20000"/>
          </a:bodyPr>
          <a:lstStyle/>
          <a:p>
            <a:pPr eaLnBrk="1" hangingPunct="1">
              <a:lnSpc>
                <a:spcPct val="90000"/>
              </a:lnSpc>
            </a:pPr>
            <a:endParaRPr lang="es-ES" sz="5000" dirty="0" smtClean="0">
              <a:solidFill>
                <a:srgbClr val="7F7F7F"/>
              </a:solidFill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Char char="Ø"/>
            </a:pPr>
            <a:endParaRPr lang="es-ES" sz="6200" dirty="0" smtClean="0">
              <a:solidFill>
                <a:srgbClr val="7F7F7F"/>
              </a:solidFill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Char char="Ø"/>
            </a:pPr>
            <a:r>
              <a:rPr lang="es-ES" sz="3800" dirty="0" smtClean="0"/>
              <a:t>Contacto: </a:t>
            </a:r>
            <a:r>
              <a:rPr lang="es-ES" sz="3800" dirty="0" smtClean="0">
                <a:hlinkClick r:id="rId2"/>
              </a:rPr>
              <a:t>aaeoisanroque@hotmail.com</a:t>
            </a:r>
            <a:endParaRPr lang="es-ES" sz="3800" dirty="0" smtClean="0"/>
          </a:p>
          <a:p>
            <a:pPr eaLnBrk="1" hangingPunct="1">
              <a:lnSpc>
                <a:spcPct val="90000"/>
              </a:lnSpc>
              <a:buFont typeface="Wingdings" pitchFamily="2" charset="2"/>
              <a:buChar char="Ø"/>
            </a:pPr>
            <a:r>
              <a:rPr lang="es-ES" sz="3800" dirty="0" err="1" smtClean="0"/>
              <a:t>Facebook</a:t>
            </a:r>
            <a:r>
              <a:rPr lang="es-ES" sz="3800" dirty="0" smtClean="0"/>
              <a:t>: </a:t>
            </a:r>
            <a:r>
              <a:rPr lang="es-ES" sz="3800" dirty="0" smtClean="0">
                <a:hlinkClick r:id="rId3" action="ppaction://hlinkfile"/>
              </a:rPr>
              <a:t>Escuela Oficial de Idiomas de San Roque | </a:t>
            </a:r>
            <a:r>
              <a:rPr lang="es-ES" sz="3800" dirty="0" err="1" smtClean="0">
                <a:hlinkClick r:id="rId3" action="ppaction://hlinkfile"/>
              </a:rPr>
              <a:t>Facebook</a:t>
            </a:r>
            <a:endParaRPr lang="es-ES" sz="3800" dirty="0" smtClean="0"/>
          </a:p>
          <a:p>
            <a:pPr eaLnBrk="1" hangingPunct="1">
              <a:lnSpc>
                <a:spcPct val="90000"/>
              </a:lnSpc>
              <a:buFont typeface="Wingdings" pitchFamily="2" charset="2"/>
              <a:buChar char="Ø"/>
            </a:pPr>
            <a:r>
              <a:rPr lang="es-ES" sz="3800" dirty="0" smtClean="0"/>
              <a:t>Propuesta de diversas actividades</a:t>
            </a:r>
          </a:p>
          <a:p>
            <a:pPr>
              <a:lnSpc>
                <a:spcPct val="90000"/>
              </a:lnSpc>
              <a:buFont typeface="Wingdings" pitchFamily="2" charset="2"/>
              <a:buChar char="Ø"/>
            </a:pPr>
            <a:r>
              <a:rPr lang="es-ES" sz="3800" dirty="0" smtClean="0"/>
              <a:t>Cuota Socio: 5 €</a:t>
            </a:r>
          </a:p>
          <a:p>
            <a:pPr>
              <a:lnSpc>
                <a:spcPct val="90000"/>
              </a:lnSpc>
              <a:buFont typeface="Wingdings" pitchFamily="2" charset="2"/>
              <a:buChar char="Ø"/>
            </a:pPr>
            <a:endParaRPr lang="es-ES" sz="3800" b="1" dirty="0" smtClean="0">
              <a:solidFill>
                <a:srgbClr val="7F7F7F"/>
              </a:solidFill>
            </a:endParaRPr>
          </a:p>
          <a:p>
            <a:pPr>
              <a:lnSpc>
                <a:spcPct val="90000"/>
              </a:lnSpc>
              <a:buFont typeface="Wingdings" pitchFamily="2" charset="2"/>
              <a:buChar char="Ø"/>
            </a:pPr>
            <a:r>
              <a:rPr lang="es-ES" sz="3800" b="1" dirty="0" smtClean="0">
                <a:solidFill>
                  <a:srgbClr val="00B0F0"/>
                </a:solidFill>
              </a:rPr>
              <a:t>Taller de Italiano</a:t>
            </a:r>
          </a:p>
          <a:p>
            <a:pPr>
              <a:lnSpc>
                <a:spcPct val="90000"/>
              </a:lnSpc>
              <a:buFont typeface="Wingdings" pitchFamily="2" charset="2"/>
              <a:buChar char="Ø"/>
            </a:pPr>
            <a:r>
              <a:rPr lang="es-ES" sz="3800" b="1" dirty="0" smtClean="0"/>
              <a:t>Abierto plazo matrícula </a:t>
            </a:r>
            <a:endParaRPr lang="es-ES" sz="3800" dirty="0" smtClean="0"/>
          </a:p>
          <a:p>
            <a:pPr>
              <a:buFont typeface="Wingdings" pitchFamily="2" charset="2"/>
              <a:buChar char="Ø"/>
            </a:pPr>
            <a:r>
              <a:rPr lang="es-ES" sz="3800" b="1" dirty="0" smtClean="0"/>
              <a:t>Infórmate en:</a:t>
            </a:r>
          </a:p>
          <a:p>
            <a:pPr>
              <a:buFont typeface="Wingdings" pitchFamily="2" charset="2"/>
              <a:buChar char="Ø"/>
            </a:pPr>
            <a:r>
              <a:rPr lang="es-ES" sz="3800" u="sng" dirty="0" smtClean="0">
                <a:hlinkClick r:id="rId4"/>
              </a:rPr>
              <a:t>www.eoisanroque.es</a:t>
            </a:r>
            <a:endParaRPr lang="es-ES" sz="3800" dirty="0" smtClean="0"/>
          </a:p>
          <a:p>
            <a:pPr>
              <a:buFont typeface="Wingdings" pitchFamily="2" charset="2"/>
              <a:buChar char="Ø"/>
            </a:pPr>
            <a:r>
              <a:rPr lang="es-ES" sz="3800" u="sng" dirty="0" smtClean="0">
                <a:hlinkClick r:id="rId2"/>
              </a:rPr>
              <a:t>aaeoisanroque@hotmail.com</a:t>
            </a:r>
            <a:endParaRPr lang="es-ES" sz="3800" dirty="0" smtClean="0"/>
          </a:p>
          <a:p>
            <a:pPr>
              <a:buNone/>
            </a:pPr>
            <a:endParaRPr lang="es-ES" sz="3800" dirty="0" smtClean="0"/>
          </a:p>
          <a:p>
            <a:endParaRPr lang="es-ES" sz="6200" dirty="0" smtClean="0"/>
          </a:p>
          <a:p>
            <a:endParaRPr lang="es-ES" sz="6200" dirty="0" smtClean="0"/>
          </a:p>
          <a:p>
            <a:pPr eaLnBrk="1" hangingPunct="1">
              <a:lnSpc>
                <a:spcPct val="90000"/>
              </a:lnSpc>
            </a:pPr>
            <a:endParaRPr lang="es-ES" sz="6200" dirty="0" smtClean="0">
              <a:solidFill>
                <a:srgbClr val="7F7F7F"/>
              </a:solidFill>
            </a:endParaRPr>
          </a:p>
          <a:p>
            <a:pPr eaLnBrk="1" hangingPunct="1">
              <a:lnSpc>
                <a:spcPct val="90000"/>
              </a:lnSpc>
            </a:pPr>
            <a:endParaRPr lang="es-ES" sz="6200" dirty="0" smtClean="0">
              <a:solidFill>
                <a:srgbClr val="7F7F7F"/>
              </a:solidFill>
            </a:endParaRPr>
          </a:p>
          <a:p>
            <a:pPr eaLnBrk="1" hangingPunct="1">
              <a:lnSpc>
                <a:spcPct val="90000"/>
              </a:lnSpc>
              <a:buNone/>
            </a:pPr>
            <a:endParaRPr lang="es-ES" sz="6200" b="1" dirty="0" smtClean="0"/>
          </a:p>
          <a:p>
            <a:pPr eaLnBrk="1" hangingPunct="1">
              <a:lnSpc>
                <a:spcPct val="90000"/>
              </a:lnSpc>
              <a:buNone/>
            </a:pPr>
            <a:endParaRPr lang="es-ES" sz="6200" b="1" dirty="0" smtClean="0"/>
          </a:p>
        </p:txBody>
      </p:sp>
      <p:pic>
        <p:nvPicPr>
          <p:cNvPr id="5" name="Picture 2" descr="http://profile.ak.fbcdn.net/hprofile-ak-snc4/203568_116422661776732_2466474_n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300192" y="3645024"/>
            <a:ext cx="1714500" cy="2343151"/>
          </a:xfrm>
          <a:prstGeom prst="rect">
            <a:avLst/>
          </a:prstGeom>
          <a:noFill/>
        </p:spPr>
      </p:pic>
      <p:pic>
        <p:nvPicPr>
          <p:cNvPr id="6" name="5 Imagen" descr="Asociacion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551588" y="1089253"/>
            <a:ext cx="2567940" cy="114300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1 Título"/>
          <p:cNvSpPr>
            <a:spLocks noGrp="1"/>
          </p:cNvSpPr>
          <p:nvPr>
            <p:ph type="title"/>
          </p:nvPr>
        </p:nvSpPr>
        <p:spPr>
          <a:xfrm>
            <a:off x="457200" y="404813"/>
            <a:ext cx="8229600" cy="1012825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s-ES" sz="3200" b="1" dirty="0" smtClean="0"/>
              <a:t/>
            </a:r>
            <a:br>
              <a:rPr lang="es-ES" sz="3200" b="1" dirty="0" smtClean="0"/>
            </a:br>
            <a:r>
              <a:rPr lang="es-ES" sz="3200" b="1" dirty="0" smtClean="0"/>
              <a:t>ESCUELA OFICIAL DE IDIOMAS DE SAN ROQUE</a:t>
            </a:r>
            <a:br>
              <a:rPr lang="es-ES" sz="3200" b="1" dirty="0" smtClean="0"/>
            </a:br>
            <a:r>
              <a:rPr lang="es-ES" sz="3200" b="1" u="sng" dirty="0" smtClean="0">
                <a:solidFill>
                  <a:srgbClr val="00B050"/>
                </a:solidFill>
              </a:rPr>
              <a:t>Calendario de Secretaría</a:t>
            </a:r>
            <a:r>
              <a:rPr lang="es-ES" sz="3200" b="1" dirty="0" smtClean="0">
                <a:solidFill>
                  <a:srgbClr val="FF0000"/>
                </a:solidFill>
              </a:rPr>
              <a:t/>
            </a:r>
            <a:br>
              <a:rPr lang="es-ES" sz="3200" b="1" dirty="0" smtClean="0">
                <a:solidFill>
                  <a:srgbClr val="FF0000"/>
                </a:solidFill>
              </a:rPr>
            </a:br>
            <a:r>
              <a:rPr lang="es-ES" sz="3200" b="1" dirty="0" smtClean="0"/>
              <a:t/>
            </a:r>
            <a:br>
              <a:rPr lang="es-ES" sz="3200" b="1" dirty="0" smtClean="0"/>
            </a:br>
            <a:endParaRPr lang="es-ES" sz="3200" dirty="0" smtClean="0"/>
          </a:p>
        </p:txBody>
      </p:sp>
      <p:sp>
        <p:nvSpPr>
          <p:cNvPr id="27650" name="2 Marcador de contenido"/>
          <p:cNvSpPr>
            <a:spLocks noGrp="1"/>
          </p:cNvSpPr>
          <p:nvPr>
            <p:ph idx="1"/>
          </p:nvPr>
        </p:nvSpPr>
        <p:spPr>
          <a:xfrm>
            <a:off x="107504" y="1268761"/>
            <a:ext cx="9217024" cy="4897090"/>
          </a:xfrm>
        </p:spPr>
        <p:txBody>
          <a:bodyPr>
            <a:normAutofit/>
          </a:bodyPr>
          <a:lstStyle/>
          <a:p>
            <a:pPr eaLnBrk="1" hangingPunct="1">
              <a:lnSpc>
                <a:spcPct val="80000"/>
              </a:lnSpc>
              <a:defRPr/>
            </a:pPr>
            <a:endParaRPr lang="es-ES" sz="600" dirty="0" smtClean="0"/>
          </a:p>
          <a:p>
            <a:pPr>
              <a:lnSpc>
                <a:spcPct val="80000"/>
              </a:lnSpc>
              <a:defRPr/>
            </a:pPr>
            <a:r>
              <a:rPr lang="es-ES" sz="2400" b="1" i="1" dirty="0" smtClean="0">
                <a:solidFill>
                  <a:srgbClr val="FF0000"/>
                </a:solidFill>
              </a:rPr>
              <a:t>15 al 24 de septiembre 2015: </a:t>
            </a:r>
            <a:r>
              <a:rPr lang="es-ES" sz="2400" b="1" i="1" dirty="0" smtClean="0">
                <a:solidFill>
                  <a:srgbClr val="002060"/>
                </a:solidFill>
              </a:rPr>
              <a:t>Cambios de horario.</a:t>
            </a:r>
          </a:p>
          <a:p>
            <a:pPr>
              <a:lnSpc>
                <a:spcPct val="80000"/>
              </a:lnSpc>
              <a:defRPr/>
            </a:pPr>
            <a:r>
              <a:rPr lang="es-ES" sz="2400" b="1" i="1" dirty="0" smtClean="0">
                <a:solidFill>
                  <a:srgbClr val="FF0000"/>
                </a:solidFill>
              </a:rPr>
              <a:t>29 septiembre 2015:</a:t>
            </a:r>
            <a:r>
              <a:rPr lang="es-ES" sz="2400" b="1" i="1" dirty="0" smtClean="0">
                <a:solidFill>
                  <a:srgbClr val="002060"/>
                </a:solidFill>
              </a:rPr>
              <a:t> Publicación tablón y web Cambios de Horario.</a:t>
            </a:r>
          </a:p>
          <a:p>
            <a:pPr>
              <a:lnSpc>
                <a:spcPct val="80000"/>
              </a:lnSpc>
              <a:defRPr/>
            </a:pPr>
            <a:r>
              <a:rPr lang="es-ES" sz="2400" b="1" i="1" dirty="0" smtClean="0">
                <a:solidFill>
                  <a:srgbClr val="FF0000"/>
                </a:solidFill>
              </a:rPr>
              <a:t>1 al 31 de octubre 2015: </a:t>
            </a:r>
            <a:r>
              <a:rPr lang="es-ES" sz="2400" b="1" i="1" dirty="0" smtClean="0">
                <a:solidFill>
                  <a:srgbClr val="002060"/>
                </a:solidFill>
              </a:rPr>
              <a:t>Solicitud de título NB/NI/NA y C1.</a:t>
            </a:r>
          </a:p>
          <a:p>
            <a:pPr>
              <a:lnSpc>
                <a:spcPct val="80000"/>
              </a:lnSpc>
              <a:defRPr/>
            </a:pPr>
            <a:r>
              <a:rPr lang="es-ES" sz="2400" b="1" i="1" dirty="0" smtClean="0">
                <a:solidFill>
                  <a:srgbClr val="FF0000"/>
                </a:solidFill>
              </a:rPr>
              <a:t>15 octubre-15 noviembre 2015: </a:t>
            </a:r>
            <a:r>
              <a:rPr lang="es-ES" sz="2400" b="1" i="1" dirty="0" smtClean="0">
                <a:solidFill>
                  <a:srgbClr val="002060"/>
                </a:solidFill>
              </a:rPr>
              <a:t>Carné de estudiante.</a:t>
            </a:r>
          </a:p>
          <a:p>
            <a:pPr>
              <a:lnSpc>
                <a:spcPct val="80000"/>
              </a:lnSpc>
              <a:defRPr/>
            </a:pPr>
            <a:r>
              <a:rPr lang="es-ES" sz="2400" b="1" i="1" dirty="0" smtClean="0">
                <a:solidFill>
                  <a:srgbClr val="FF0000"/>
                </a:solidFill>
              </a:rPr>
              <a:t>31 diciembre 2015: </a:t>
            </a:r>
            <a:r>
              <a:rPr lang="es-ES" sz="2400" b="1" i="1" dirty="0" smtClean="0">
                <a:solidFill>
                  <a:srgbClr val="002060"/>
                </a:solidFill>
              </a:rPr>
              <a:t>Finalización plazo extraordinario de matrícula.</a:t>
            </a:r>
          </a:p>
          <a:p>
            <a:pPr>
              <a:lnSpc>
                <a:spcPct val="80000"/>
              </a:lnSpc>
              <a:defRPr/>
            </a:pPr>
            <a:r>
              <a:rPr lang="es-ES" sz="2400" b="1" i="1" dirty="0" smtClean="0">
                <a:solidFill>
                  <a:srgbClr val="FF0000"/>
                </a:solidFill>
              </a:rPr>
              <a:t>1 al 30 de marzo 2016:</a:t>
            </a:r>
            <a:r>
              <a:rPr lang="es-ES" sz="2400" b="1" i="1" dirty="0" smtClean="0">
                <a:solidFill>
                  <a:srgbClr val="002060"/>
                </a:solidFill>
              </a:rPr>
              <a:t> Simultaneidad de matrícula.</a:t>
            </a:r>
          </a:p>
          <a:p>
            <a:pPr>
              <a:lnSpc>
                <a:spcPct val="80000"/>
              </a:lnSpc>
              <a:defRPr/>
            </a:pPr>
            <a:r>
              <a:rPr lang="es-ES" sz="2400" b="1" i="1" dirty="0" smtClean="0">
                <a:solidFill>
                  <a:srgbClr val="FF0000"/>
                </a:solidFill>
              </a:rPr>
              <a:t>30 abril 2016</a:t>
            </a:r>
            <a:r>
              <a:rPr lang="es-ES" sz="2400" b="1" i="1" dirty="0" smtClean="0">
                <a:solidFill>
                  <a:srgbClr val="002060"/>
                </a:solidFill>
              </a:rPr>
              <a:t>: Finalización plazo solicitud anulación de matrícula.</a:t>
            </a:r>
          </a:p>
          <a:p>
            <a:pPr>
              <a:lnSpc>
                <a:spcPct val="80000"/>
              </a:lnSpc>
              <a:defRPr/>
            </a:pPr>
            <a:r>
              <a:rPr lang="es-ES" sz="2400" b="1" i="1" dirty="0" smtClean="0">
                <a:solidFill>
                  <a:srgbClr val="FF0000"/>
                </a:solidFill>
              </a:rPr>
              <a:t>1 al 15 abril 2016: </a:t>
            </a:r>
            <a:r>
              <a:rPr lang="es-ES" sz="2400" b="1" i="1" dirty="0" smtClean="0">
                <a:solidFill>
                  <a:srgbClr val="002060"/>
                </a:solidFill>
              </a:rPr>
              <a:t>Plazo matriculación alumnado libre.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s-ES" sz="2400" b="1" i="1" dirty="0" smtClean="0">
                <a:solidFill>
                  <a:srgbClr val="FF0000"/>
                </a:solidFill>
              </a:rPr>
              <a:t>1 al 20 de mayo 2016: </a:t>
            </a:r>
            <a:r>
              <a:rPr lang="es-ES" sz="2400" b="1" i="1" dirty="0" smtClean="0">
                <a:solidFill>
                  <a:srgbClr val="002060"/>
                </a:solidFill>
              </a:rPr>
              <a:t>Plazo de Preinscripción.</a:t>
            </a:r>
          </a:p>
          <a:p>
            <a:pPr>
              <a:lnSpc>
                <a:spcPct val="80000"/>
              </a:lnSpc>
              <a:defRPr/>
            </a:pPr>
            <a:r>
              <a:rPr lang="es-ES" sz="2400" b="1" i="1" dirty="0" smtClean="0">
                <a:solidFill>
                  <a:srgbClr val="FF0000"/>
                </a:solidFill>
              </a:rPr>
              <a:t>1-10 julio / 1-8 septiembre 2016</a:t>
            </a:r>
            <a:r>
              <a:rPr lang="es-ES" sz="2400" b="1" i="1" dirty="0" smtClean="0">
                <a:solidFill>
                  <a:srgbClr val="002060"/>
                </a:solidFill>
              </a:rPr>
              <a:t>: Matriculación.</a:t>
            </a:r>
          </a:p>
          <a:p>
            <a:pPr eaLnBrk="1" hangingPunct="1">
              <a:lnSpc>
                <a:spcPct val="80000"/>
              </a:lnSpc>
              <a:defRPr/>
            </a:pPr>
            <a:endParaRPr lang="es-ES" sz="2400" i="1" dirty="0" smtClean="0"/>
          </a:p>
        </p:txBody>
      </p:sp>
      <p:pic>
        <p:nvPicPr>
          <p:cNvPr id="5" name="4 Imagen" descr="calendario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940152" y="5263156"/>
            <a:ext cx="1872208" cy="1594844"/>
          </a:xfrm>
          <a:prstGeom prst="rect">
            <a:avLst/>
          </a:prstGeom>
        </p:spPr>
      </p:pic>
      <p:pic>
        <p:nvPicPr>
          <p:cNvPr id="6" name="5 Imagen" descr="imagesCA66QMJ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051720" y="5029200"/>
            <a:ext cx="1211580" cy="182880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7544" y="714356"/>
            <a:ext cx="8208912" cy="714380"/>
          </a:xfrm>
        </p:spPr>
        <p:txBody>
          <a:bodyPr>
            <a:normAutofit fontScale="90000"/>
          </a:bodyPr>
          <a:lstStyle/>
          <a:p>
            <a:r>
              <a:rPr lang="es-ES" b="1" dirty="0" smtClean="0">
                <a:solidFill>
                  <a:srgbClr val="FF0000"/>
                </a:solidFill>
                <a:latin typeface="Aparajita" pitchFamily="34" charset="0"/>
                <a:cs typeface="Aparajita" pitchFamily="34" charset="0"/>
              </a:rPr>
              <a:t>Días No Lectivos Curso 2015-2016  </a:t>
            </a:r>
            <a:r>
              <a:rPr lang="es-ES" b="1" i="1" dirty="0" smtClean="0">
                <a:solidFill>
                  <a:srgbClr val="0070C0"/>
                </a:solidFill>
                <a:latin typeface="Aparajita" pitchFamily="34" charset="0"/>
                <a:cs typeface="Aparajita" pitchFamily="34" charset="0"/>
              </a:rPr>
              <a:t/>
            </a:r>
            <a:br>
              <a:rPr lang="es-ES" b="1" i="1" dirty="0" smtClean="0">
                <a:solidFill>
                  <a:srgbClr val="0070C0"/>
                </a:solidFill>
                <a:latin typeface="Aparajita" pitchFamily="34" charset="0"/>
                <a:cs typeface="Aparajita" pitchFamily="34" charset="0"/>
              </a:rPr>
            </a:b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95536" y="980728"/>
            <a:ext cx="8568952" cy="5688632"/>
          </a:xfrm>
        </p:spPr>
        <p:txBody>
          <a:bodyPr>
            <a:normAutofit fontScale="70000" lnSpcReduction="20000"/>
          </a:bodyPr>
          <a:lstStyle/>
          <a:p>
            <a:pPr>
              <a:lnSpc>
                <a:spcPct val="90000"/>
              </a:lnSpc>
              <a:buNone/>
            </a:pPr>
            <a:r>
              <a:rPr lang="es-ES" b="1" dirty="0" smtClean="0">
                <a:solidFill>
                  <a:srgbClr val="FF0000"/>
                </a:solidFill>
                <a:latin typeface="Aparajita" pitchFamily="34" charset="0"/>
                <a:cs typeface="Aparajita" pitchFamily="34" charset="0"/>
              </a:rPr>
              <a:t> </a:t>
            </a:r>
            <a:endParaRPr lang="es-ES" sz="4000" b="1" dirty="0" smtClean="0">
              <a:solidFill>
                <a:srgbClr val="FF0000"/>
              </a:solidFill>
              <a:latin typeface="Aparajita" pitchFamily="34" charset="0"/>
              <a:cs typeface="Aparajita" pitchFamily="34" charset="0"/>
            </a:endParaRPr>
          </a:p>
          <a:p>
            <a:r>
              <a:rPr lang="es-ES" sz="4000" b="1" dirty="0" smtClean="0">
                <a:solidFill>
                  <a:srgbClr val="002060"/>
                </a:solidFill>
                <a:latin typeface="Aparajita" pitchFamily="34" charset="0"/>
                <a:cs typeface="Aparajita" pitchFamily="34" charset="0"/>
              </a:rPr>
              <a:t>12 de octubre de 2015. Fiesta Nacional de España.</a:t>
            </a:r>
          </a:p>
          <a:p>
            <a:r>
              <a:rPr lang="es-ES" sz="4000" b="1" dirty="0" smtClean="0">
                <a:solidFill>
                  <a:srgbClr val="002060"/>
                </a:solidFill>
                <a:latin typeface="Aparajita" pitchFamily="34" charset="0"/>
                <a:cs typeface="Aparajita" pitchFamily="34" charset="0"/>
              </a:rPr>
              <a:t>2 de noviembre de 2015. Festividad de todos los Santos.</a:t>
            </a:r>
          </a:p>
          <a:p>
            <a:r>
              <a:rPr lang="es-ES" sz="4000" b="1" dirty="0" smtClean="0">
                <a:solidFill>
                  <a:srgbClr val="002060"/>
                </a:solidFill>
                <a:latin typeface="Aparajita" pitchFamily="34" charset="0"/>
                <a:cs typeface="Aparajita" pitchFamily="34" charset="0"/>
              </a:rPr>
              <a:t>7 y 8 de diciembre de 2015. Día no lectivo. Día de la Constitución</a:t>
            </a:r>
          </a:p>
          <a:p>
            <a:r>
              <a:rPr lang="es-ES" sz="4000" b="1" dirty="0" smtClean="0">
                <a:solidFill>
                  <a:srgbClr val="002060"/>
                </a:solidFill>
                <a:latin typeface="Aparajita" pitchFamily="34" charset="0"/>
                <a:cs typeface="Aparajita" pitchFamily="34" charset="0"/>
              </a:rPr>
              <a:t>24 de diciembre al 10 de enero de 2016. Vacaciones Navidad.</a:t>
            </a:r>
          </a:p>
          <a:p>
            <a:r>
              <a:rPr lang="es-ES" sz="4000" b="1" dirty="0" smtClean="0">
                <a:solidFill>
                  <a:srgbClr val="002060"/>
                </a:solidFill>
                <a:latin typeface="Aparajita" pitchFamily="34" charset="0"/>
                <a:cs typeface="Aparajita" pitchFamily="34" charset="0"/>
              </a:rPr>
              <a:t>26 de febrero 2016. Día Comunidad Educativa</a:t>
            </a:r>
            <a:endParaRPr lang="es-ES" sz="4000" b="1" dirty="0">
              <a:solidFill>
                <a:srgbClr val="002060"/>
              </a:solidFill>
              <a:latin typeface="Aparajita" pitchFamily="34" charset="0"/>
              <a:cs typeface="Aparajita" pitchFamily="34" charset="0"/>
            </a:endParaRPr>
          </a:p>
          <a:p>
            <a:r>
              <a:rPr lang="es-ES" sz="4000" b="1" dirty="0" smtClean="0">
                <a:solidFill>
                  <a:srgbClr val="002060"/>
                </a:solidFill>
                <a:latin typeface="Aparajita" pitchFamily="34" charset="0"/>
                <a:cs typeface="Aparajita" pitchFamily="34" charset="0"/>
              </a:rPr>
              <a:t>29 de febrero de 2016. Día de Andalucía.</a:t>
            </a:r>
          </a:p>
          <a:p>
            <a:r>
              <a:rPr lang="es-ES" sz="4000" b="1" dirty="0" smtClean="0">
                <a:solidFill>
                  <a:srgbClr val="002060"/>
                </a:solidFill>
                <a:latin typeface="Aparajita" pitchFamily="34" charset="0"/>
                <a:cs typeface="Aparajita" pitchFamily="34" charset="0"/>
              </a:rPr>
              <a:t>21 de marzo al 27 de marzo. Vacaciones Semana Santa</a:t>
            </a:r>
          </a:p>
          <a:p>
            <a:r>
              <a:rPr lang="es-ES" sz="4000" b="1" dirty="0" smtClean="0">
                <a:solidFill>
                  <a:srgbClr val="002060"/>
                </a:solidFill>
                <a:latin typeface="Aparajita" pitchFamily="34" charset="0"/>
                <a:cs typeface="Aparajita" pitchFamily="34" charset="0"/>
              </a:rPr>
              <a:t>2 de mayo de 2016. Día del Trabajo.</a:t>
            </a:r>
          </a:p>
          <a:p>
            <a:r>
              <a:rPr lang="es-ES" sz="4000" b="1" dirty="0" smtClean="0">
                <a:solidFill>
                  <a:srgbClr val="002060"/>
                </a:solidFill>
                <a:latin typeface="Aparajita" pitchFamily="34" charset="0"/>
                <a:cs typeface="Aparajita" pitchFamily="34" charset="0"/>
              </a:rPr>
              <a:t>21 mayo 2016. Fiesta Local San Roque</a:t>
            </a:r>
          </a:p>
          <a:p>
            <a:r>
              <a:rPr lang="es-ES" b="1" i="1" dirty="0" smtClean="0">
                <a:solidFill>
                  <a:srgbClr val="002060"/>
                </a:solidFill>
                <a:latin typeface="Aparajita" pitchFamily="34" charset="0"/>
              </a:rPr>
              <a:t>** Quedan 2 días del consejo escolar municipal.</a:t>
            </a:r>
            <a:endParaRPr lang="es-ES" b="1" dirty="0">
              <a:solidFill>
                <a:srgbClr val="002060"/>
              </a:solidFill>
            </a:endParaRPr>
          </a:p>
        </p:txBody>
      </p:sp>
      <p:pic>
        <p:nvPicPr>
          <p:cNvPr id="7" name="6 Imagen" descr="imagesCAHCL6P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21397017">
            <a:off x="7542176" y="521590"/>
            <a:ext cx="1486104" cy="1033307"/>
          </a:xfrm>
          <a:prstGeom prst="rect">
            <a:avLst/>
          </a:prstGeom>
        </p:spPr>
      </p:pic>
      <p:pic>
        <p:nvPicPr>
          <p:cNvPr id="8" name="7 Imagen" descr="imagesCAOJS49P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092280" y="5229200"/>
            <a:ext cx="1224136" cy="1224136"/>
          </a:xfrm>
          <a:prstGeom prst="rect">
            <a:avLst/>
          </a:prstGeom>
        </p:spPr>
      </p:pic>
      <p:pic>
        <p:nvPicPr>
          <p:cNvPr id="9" name="8 Imagen" descr="juntadeandalucia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51520" y="116632"/>
            <a:ext cx="1036320" cy="96012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Mirador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2861</TotalTime>
  <Words>547</Words>
  <Application>Microsoft Office PowerPoint</Application>
  <PresentationFormat>Presentación en pantalla (4:3)</PresentationFormat>
  <Paragraphs>111</Paragraphs>
  <Slides>11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11</vt:i4>
      </vt:variant>
    </vt:vector>
  </HeadingPairs>
  <TitlesOfParts>
    <vt:vector size="12" baseType="lpstr">
      <vt:lpstr>Tema de Office</vt:lpstr>
      <vt:lpstr>Presentación de PowerPoint</vt:lpstr>
      <vt:lpstr> ESCUELA OFICIAL DE IDIOMAS DE SAN ROQUE ALUMNADO * INGLÉS PRESENCIAL 579 (679) * INGLÉS CAL 56 (75) * INGLÉS SEMI 182 (192)  * FRANCÉS 104 (150) * FRANCÉS SEMI 31 * ALEMÁN 92 (98) * ALEMÁN SEMI 48 (78)  * ESPAÑOL PARA EXTRANJEROS 52 (55) – TOTAL 1144 ALUMNOS * THAT´S ENGLISH 400 vacantes- Abierto Plazo preinscripción (11 al 22 de Septiembre) NB y NI  </vt:lpstr>
      <vt:lpstr>Límites de Permanencia DECRETO 239/2007, de 4 de septiembre, por el  que se establece la ordenación y currículo de las ense- ñanzas de idiomas de régimen especial en Andalucía </vt:lpstr>
      <vt:lpstr>Exámenes y evaluaciones </vt:lpstr>
      <vt:lpstr>Presentación de PowerPoint</vt:lpstr>
      <vt:lpstr>ESCUELA OFICIAL DE IDIOMAS DE SAN ROQUE ¿qué más debes saber?</vt:lpstr>
      <vt:lpstr> Asociación de Alumnos </vt:lpstr>
      <vt:lpstr> ESCUELA OFICIAL DE IDIOMAS DE SAN ROQUE Calendario de Secretaría  </vt:lpstr>
      <vt:lpstr>Días No Lectivos Curso 2015-2016   </vt:lpstr>
      <vt:lpstr>Site du professeur</vt:lpstr>
      <vt:lpstr>ESCUELA OFICIAL DE IDIOMAS DE SAN ROQUE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jerry</dc:creator>
  <cp:lastModifiedBy>usuario</cp:lastModifiedBy>
  <cp:revision>237</cp:revision>
  <dcterms:modified xsi:type="dcterms:W3CDTF">2015-09-15T16:19:47Z</dcterms:modified>
</cp:coreProperties>
</file>